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5"/>
  </p:notesMasterIdLst>
  <p:sldIdLst>
    <p:sldId id="257" r:id="rId5"/>
    <p:sldId id="485" r:id="rId6"/>
    <p:sldId id="258" r:id="rId7"/>
    <p:sldId id="492" r:id="rId8"/>
    <p:sldId id="494" r:id="rId9"/>
    <p:sldId id="511" r:id="rId10"/>
    <p:sldId id="493" r:id="rId11"/>
    <p:sldId id="512" r:id="rId12"/>
    <p:sldId id="513" r:id="rId13"/>
    <p:sldId id="497" r:id="rId14"/>
    <p:sldId id="509" r:id="rId15"/>
    <p:sldId id="510" r:id="rId16"/>
    <p:sldId id="466" r:id="rId17"/>
    <p:sldId id="454" r:id="rId18"/>
    <p:sldId id="552" r:id="rId19"/>
    <p:sldId id="547" r:id="rId20"/>
    <p:sldId id="550" r:id="rId21"/>
    <p:sldId id="551" r:id="rId22"/>
    <p:sldId id="548" r:id="rId23"/>
    <p:sldId id="465" r:id="rId24"/>
    <p:sldId id="470" r:id="rId25"/>
    <p:sldId id="515" r:id="rId26"/>
    <p:sldId id="514" r:id="rId27"/>
    <p:sldId id="473" r:id="rId28"/>
    <p:sldId id="472" r:id="rId29"/>
    <p:sldId id="517" r:id="rId30"/>
    <p:sldId id="518" r:id="rId31"/>
    <p:sldId id="519" r:id="rId32"/>
    <p:sldId id="516" r:id="rId33"/>
    <p:sldId id="475" r:id="rId34"/>
    <p:sldId id="520" r:id="rId35"/>
    <p:sldId id="521" r:id="rId36"/>
    <p:sldId id="474" r:id="rId37"/>
    <p:sldId id="522" r:id="rId38"/>
    <p:sldId id="523" r:id="rId39"/>
    <p:sldId id="524" r:id="rId40"/>
    <p:sldId id="504" r:id="rId41"/>
    <p:sldId id="505" r:id="rId42"/>
    <p:sldId id="467" r:id="rId43"/>
    <p:sldId id="542" r:id="rId44"/>
    <p:sldId id="543" r:id="rId45"/>
    <p:sldId id="553" r:id="rId46"/>
    <p:sldId id="554" r:id="rId47"/>
    <p:sldId id="555" r:id="rId48"/>
    <p:sldId id="557" r:id="rId49"/>
    <p:sldId id="544" r:id="rId50"/>
    <p:sldId id="545" r:id="rId51"/>
    <p:sldId id="558" r:id="rId52"/>
    <p:sldId id="559" r:id="rId53"/>
    <p:sldId id="560" r:id="rId54"/>
    <p:sldId id="561" r:id="rId55"/>
    <p:sldId id="498" r:id="rId56"/>
    <p:sldId id="490" r:id="rId57"/>
    <p:sldId id="468" r:id="rId58"/>
    <p:sldId id="462" r:id="rId59"/>
    <p:sldId id="525" r:id="rId60"/>
    <p:sldId id="526" r:id="rId61"/>
    <p:sldId id="486" r:id="rId62"/>
    <p:sldId id="528" r:id="rId63"/>
    <p:sldId id="527" r:id="rId64"/>
    <p:sldId id="507" r:id="rId65"/>
    <p:sldId id="488" r:id="rId66"/>
    <p:sldId id="529" r:id="rId67"/>
    <p:sldId id="506" r:id="rId68"/>
    <p:sldId id="508" r:id="rId69"/>
    <p:sldId id="495" r:id="rId70"/>
    <p:sldId id="530" r:id="rId71"/>
    <p:sldId id="531" r:id="rId72"/>
    <p:sldId id="482" r:id="rId73"/>
    <p:sldId id="532" r:id="rId74"/>
    <p:sldId id="533" r:id="rId75"/>
    <p:sldId id="499" r:id="rId76"/>
    <p:sldId id="534" r:id="rId77"/>
    <p:sldId id="537" r:id="rId78"/>
    <p:sldId id="502" r:id="rId79"/>
    <p:sldId id="540" r:id="rId80"/>
    <p:sldId id="541" r:id="rId81"/>
    <p:sldId id="469" r:id="rId82"/>
    <p:sldId id="500" r:id="rId83"/>
    <p:sldId id="501" r:id="rId8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2F5"/>
    <a:srgbClr val="FFC66D"/>
    <a:srgbClr val="FFFFFF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9AB24-0C77-4C6A-B08C-20D2F907EE12}" v="1089" dt="2024-02-29T14:41:05.750"/>
    <p1510:client id="{2E40D07A-ABFF-B545-A957-5C7795C9D239}" v="523" dt="2024-02-29T13:44:48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0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6C3F2-C1FF-41E2-82AF-6CA00BE36D16}" type="datetimeFigureOut">
              <a:rPr lang="de-DE" smtClean="0"/>
              <a:t>07.06.2024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7A80-5EBD-4606-9736-554DD94C24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5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56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95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1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236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60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162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189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07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872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58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04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7731-37BE-8A43-8429-24627F0A18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598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8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3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92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25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911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1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53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29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89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EB21-DCD7-43FA-8128-0AE77BB54778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7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13249D4-FFF9-42D2-AE09-16DE27E01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5" indent="0" algn="ctr">
              <a:buNone/>
              <a:defRPr sz="2000"/>
            </a:lvl2pPr>
            <a:lvl3pPr marL="914349" indent="0" algn="ctr">
              <a:buNone/>
              <a:defRPr sz="1799"/>
            </a:lvl3pPr>
            <a:lvl4pPr marL="1371524" indent="0" algn="ctr">
              <a:buNone/>
              <a:defRPr sz="1600"/>
            </a:lvl4pPr>
            <a:lvl5pPr marL="1828698" indent="0" algn="ctr">
              <a:buNone/>
              <a:defRPr sz="1600"/>
            </a:lvl5pPr>
            <a:lvl6pPr marL="2285872" indent="0" algn="ctr">
              <a:buNone/>
              <a:defRPr sz="1600"/>
            </a:lvl6pPr>
            <a:lvl7pPr marL="2743047" indent="0" algn="ctr">
              <a:buNone/>
              <a:defRPr sz="1600"/>
            </a:lvl7pPr>
            <a:lvl8pPr marL="3200222" indent="0" algn="ctr">
              <a:buNone/>
              <a:defRPr sz="1600"/>
            </a:lvl8pPr>
            <a:lvl9pPr marL="3657396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E9C6296-41D7-4AFF-8DCD-F72657E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80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B36BD-5962-4A65-8D9A-072F1439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3B1D13-7A3A-533B-E27D-8B3E8623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2B4D6-C198-EE91-AFFA-EC22E03D2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F95A-E93E-4216-8FB2-7A5A5FF5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81314-0437-4C6F-9B9B-7AD11470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1382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AA9BF-8088-4A30-9EC5-817D2FAC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928DD-3C5A-4551-A2F3-2B77F0B1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C127AA-9FFE-4E5B-8D09-C4813821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5BB9A4-7F06-9A10-ADB3-32869BE2C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6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5B4AC-5C26-4DBF-8137-52442501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3725D7-7307-4B3D-A2FC-FBA26520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28DEF-ADB0-4B7D-AB44-866430DBC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FF6D29-A30B-4BAE-9D2A-91E9327A8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5" indent="0">
              <a:buNone/>
              <a:defRPr sz="2000" b="1"/>
            </a:lvl2pPr>
            <a:lvl3pPr marL="914349" indent="0">
              <a:buNone/>
              <a:defRPr sz="1799" b="1"/>
            </a:lvl3pPr>
            <a:lvl4pPr marL="1371524" indent="0">
              <a:buNone/>
              <a:defRPr sz="1600" b="1"/>
            </a:lvl4pPr>
            <a:lvl5pPr marL="1828698" indent="0">
              <a:buNone/>
              <a:defRPr sz="1600" b="1"/>
            </a:lvl5pPr>
            <a:lvl6pPr marL="2285872" indent="0">
              <a:buNone/>
              <a:defRPr sz="1600" b="1"/>
            </a:lvl6pPr>
            <a:lvl7pPr marL="2743047" indent="0">
              <a:buNone/>
              <a:defRPr sz="1600" b="1"/>
            </a:lvl7pPr>
            <a:lvl8pPr marL="3200222" indent="0">
              <a:buNone/>
              <a:defRPr sz="1600" b="1"/>
            </a:lvl8pPr>
            <a:lvl9pPr marL="3657396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E194CC-DA40-4BC2-A93D-F3A82B5D1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CF9ECC-3A8A-A42A-7125-D1A0795F2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8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92CBD-11AF-165B-4493-4B8802C85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F76132-384F-4C10-F7E5-147F2C85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19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64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F53CE4A-3A77-4DFF-B6B9-B228A4170953}"/>
              </a:ext>
            </a:extLst>
          </p:cNvPr>
          <p:cNvSpPr/>
          <p:nvPr/>
        </p:nvSpPr>
        <p:spPr>
          <a:xfrm>
            <a:off x="0" y="6721476"/>
            <a:ext cx="12192000" cy="1365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4B47C-BC8D-48BB-B2F4-24E85308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4E1060-DF3B-4FA5-8010-2565A0DE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DA5846C-F20A-49BE-9D24-5CC989F67663}"/>
              </a:ext>
            </a:extLst>
          </p:cNvPr>
          <p:cNvSpPr/>
          <p:nvPr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B431E4-F838-E9C5-3610-6D89807AA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14" y="71397"/>
            <a:ext cx="977971" cy="22769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22B97-CB83-A3F2-9BA9-30B439022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922" y="6355937"/>
            <a:ext cx="2743276" cy="365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5E03B-8266-4A63-A3BE-356B241258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1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4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et Book" pitchFamily="2" charset="0"/>
          <a:ea typeface="+mj-ea"/>
          <a:cs typeface="+mj-cs"/>
        </a:defRPr>
      </a:lvl1pPr>
    </p:titleStyle>
    <p:bodyStyle>
      <a:lvl1pPr marL="0" indent="0" algn="l" defTabSz="914349" rtl="0" eaLnBrk="1" latinLnBrk="0" hangingPunct="1">
        <a:lnSpc>
          <a:spcPct val="90000"/>
        </a:lnSpc>
        <a:spcBef>
          <a:spcPts val="1000"/>
        </a:spcBef>
        <a:buClr>
          <a:srgbClr val="0078D1"/>
        </a:buClr>
        <a:buFont typeface="Wingdings" panose="05000000000000000000" pitchFamily="2" charset="2"/>
        <a:buNone/>
        <a:defRPr sz="2800" kern="1200">
          <a:solidFill>
            <a:schemeClr val="tx1"/>
          </a:solidFill>
          <a:latin typeface="Garet Book" pitchFamily="2" charset="0"/>
          <a:ea typeface="+mn-ea"/>
          <a:cs typeface="+mn-cs"/>
        </a:defRPr>
      </a:lvl1pPr>
      <a:lvl2pPr marL="35998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aret Book" pitchFamily="2" charset="0"/>
          <a:ea typeface="+mn-ea"/>
          <a:cs typeface="+mn-cs"/>
        </a:defRPr>
      </a:lvl2pPr>
      <a:lvl3pPr marL="611965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aret Book" pitchFamily="2" charset="0"/>
          <a:ea typeface="+mn-ea"/>
          <a:cs typeface="+mn-cs"/>
        </a:defRPr>
      </a:lvl3pPr>
      <a:lvl4pPr marL="899950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4pPr>
      <a:lvl5pPr marL="1187934" indent="-228587" algn="l" defTabSz="914349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Garet Book" pitchFamily="2" charset="0"/>
          <a:ea typeface="+mn-ea"/>
          <a:cs typeface="+mn-cs"/>
        </a:defRPr>
      </a:lvl5pPr>
      <a:lvl6pPr marL="2514460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4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8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3" indent="-228587" algn="l" defTabSz="91434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9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4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7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2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6" algn="l" defTabSz="91434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9.sv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21.svg"/><Relationship Id="rId10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68FA-4B1B-9EF9-833A-DBBDCA9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Garet Heavy" pitchFamily="2" charset="77"/>
              </a:rPr>
              <a:t>React</a:t>
            </a:r>
            <a:r>
              <a:rPr lang="de-DE" b="1" dirty="0">
                <a:latin typeface="Garet Heavy" pitchFamily="2" charset="77"/>
              </a:rPr>
              <a:t> @            </a:t>
            </a:r>
            <a:r>
              <a:rPr lang="de-DE" sz="1000" b="1" dirty="0">
                <a:latin typeface="Garet Heavy" pitchFamily="2" charset="77"/>
              </a:rPr>
              <a:t>(</a:t>
            </a:r>
            <a:r>
              <a:rPr lang="de-DE" sz="1000" b="1">
                <a:latin typeface="Garet Heavy" pitchFamily="2" charset="77"/>
              </a:rPr>
              <a:t>adVancEd</a:t>
            </a:r>
            <a:r>
              <a:rPr lang="de-DE" sz="1000" b="1" dirty="0">
                <a:latin typeface="Garet Heavy" pitchFamily="2" charset="77"/>
              </a:rPr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61A1E-A0AD-195F-C0D7-892BC11D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42711"/>
          </a:xfrm>
        </p:spPr>
        <p:txBody>
          <a:bodyPr>
            <a:normAutofit lnSpcReduction="10000"/>
          </a:bodyPr>
          <a:lstStyle/>
          <a:p>
            <a:r>
              <a:rPr lang="de-DE" sz="3200" dirty="0" err="1"/>
              <a:t>ToDo</a:t>
            </a:r>
            <a:r>
              <a:rPr lang="de-DE" sz="3200" dirty="0"/>
              <a:t> Repo </a:t>
            </a:r>
            <a:r>
              <a:rPr lang="de-DE" sz="3200" dirty="0" err="1"/>
              <a:t>Url</a:t>
            </a:r>
            <a:endParaRPr lang="de-DE" sz="3200" dirty="0"/>
          </a:p>
          <a:p>
            <a:r>
              <a:rPr lang="de-DE" sz="3200" dirty="0"/>
              <a:t>14.06.2024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B3A70F60-616E-9487-0D8B-244BA0E3D578}"/>
              </a:ext>
            </a:extLst>
          </p:cNvPr>
          <p:cNvSpPr txBox="1">
            <a:spLocks/>
          </p:cNvSpPr>
          <p:nvPr/>
        </p:nvSpPr>
        <p:spPr>
          <a:xfrm>
            <a:off x="831850" y="6072554"/>
            <a:ext cx="10515600" cy="31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et Book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Tim Fehrmann &amp; Leon Schwarzenberger</a:t>
            </a:r>
            <a:endParaRPr lang="de-DE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6567D-B956-A449-F87B-B0062D71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270" y="3826145"/>
            <a:ext cx="1433187" cy="512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33A83-9150-689F-F09D-2C4CC05E6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457" y="3826145"/>
            <a:ext cx="533108" cy="5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E1D18-A68D-BCC5-CD06-AC79B0D3B0B1}"/>
              </a:ext>
            </a:extLst>
          </p:cNvPr>
          <p:cNvSpPr/>
          <p:nvPr/>
        </p:nvSpPr>
        <p:spPr>
          <a:xfrm>
            <a:off x="7975600" y="2787650"/>
            <a:ext cx="32702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7C648-CE0B-2D9A-CDF5-FF74C6F432BE}"/>
              </a:ext>
            </a:extLst>
          </p:cNvPr>
          <p:cNvSpPr/>
          <p:nvPr/>
        </p:nvSpPr>
        <p:spPr>
          <a:xfrm>
            <a:off x="2918460" y="2787650"/>
            <a:ext cx="387858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B6796-A5FC-48D4-1D1D-8B55D6562D78}"/>
              </a:ext>
            </a:extLst>
          </p:cNvPr>
          <p:cNvSpPr/>
          <p:nvPr/>
        </p:nvSpPr>
        <p:spPr>
          <a:xfrm>
            <a:off x="4472940" y="4282440"/>
            <a:ext cx="830580" cy="14706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51091-A902-F4D3-3933-0C73189F0791}"/>
              </a:ext>
            </a:extLst>
          </p:cNvPr>
          <p:cNvSpPr/>
          <p:nvPr/>
        </p:nvSpPr>
        <p:spPr>
          <a:xfrm>
            <a:off x="9601200" y="4270375"/>
            <a:ext cx="1644650" cy="149479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81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</p:spTree>
    <p:extLst>
      <p:ext uri="{BB962C8B-B14F-4D97-AF65-F5344CB8AC3E}">
        <p14:creationId xmlns:p14="http://schemas.microsoft.com/office/powerpoint/2010/main" val="47226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Was macht Entwickler advanced in react?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7435EF-B54C-25F7-220D-5A0A1366F3D8}"/>
              </a:ext>
            </a:extLst>
          </p:cNvPr>
          <p:cNvSpPr/>
          <p:nvPr/>
        </p:nvSpPr>
        <p:spPr>
          <a:xfrm>
            <a:off x="2160494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Weniger Boilerplate: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Libraries &amp; Abstraction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D0666D-C7E5-4CCE-D077-DB930A0DA60E}"/>
              </a:ext>
            </a:extLst>
          </p:cNvPr>
          <p:cNvSpPr/>
          <p:nvPr/>
        </p:nvSpPr>
        <p:spPr>
          <a:xfrm>
            <a:off x="5925669" y="2670587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Code-Quality Tooling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EsLint &amp; Prettier</a:t>
            </a:r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1E2B4C-FE37-A40A-90EB-F37735FA7685}"/>
              </a:ext>
            </a:extLst>
          </p:cNvPr>
          <p:cNvSpPr/>
          <p:nvPr/>
        </p:nvSpPr>
        <p:spPr>
          <a:xfrm>
            <a:off x="2160493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States korrekt einsetzen: Lokal vs Global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C214E6-E2BF-9780-81A8-EDBD40121295}"/>
              </a:ext>
            </a:extLst>
          </p:cNvPr>
          <p:cNvSpPr/>
          <p:nvPr/>
        </p:nvSpPr>
        <p:spPr>
          <a:xfrm>
            <a:off x="5925670" y="3767923"/>
            <a:ext cx="3523129" cy="843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Performance kommt zuletzt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6520DC-D3B8-E9B9-D48D-32C68B0188CE}"/>
              </a:ext>
            </a:extLst>
          </p:cNvPr>
          <p:cNvSpPr txBox="1">
            <a:spLocks/>
          </p:cNvSpPr>
          <p:nvPr/>
        </p:nvSpPr>
        <p:spPr>
          <a:xfrm>
            <a:off x="2160493" y="1906160"/>
            <a:ext cx="7288305" cy="51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DE" sz="2000"/>
              <a:t>Meine Favoriten</a:t>
            </a:r>
          </a:p>
        </p:txBody>
      </p:sp>
    </p:spTree>
    <p:extLst>
      <p:ext uri="{BB962C8B-B14F-4D97-AF65-F5344CB8AC3E}">
        <p14:creationId xmlns:p14="http://schemas.microsoft.com/office/powerpoint/2010/main" val="166595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Css-Modules vs Styled-Components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1717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er Smash Bros Vs Template Blank Template - Imgflip">
            <a:extLst>
              <a:ext uri="{FF2B5EF4-FFF2-40B4-BE49-F238E27FC236}">
                <a16:creationId xmlns:a16="http://schemas.microsoft.com/office/drawing/2014/main" id="{A9DFBFC2-D7F2-E1E5-7047-24751628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17"/>
            <a:ext cx="12275127" cy="690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00C17-BFE7-554B-C059-6658C8E7E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-120000">
            <a:off x="564429" y="201364"/>
            <a:ext cx="5181600" cy="1246049"/>
          </a:xfrm>
        </p:spPr>
        <p:txBody>
          <a:bodyPr>
            <a:normAutofit/>
          </a:bodyPr>
          <a:lstStyle/>
          <a:p>
            <a:r>
              <a:rPr lang="de-DE" sz="4800" i="1">
                <a:solidFill>
                  <a:schemeClr val="bg1"/>
                </a:solidFill>
                <a:latin typeface="Impact" panose="020B0806030902050204" pitchFamily="34" charset="0"/>
                <a:cs typeface="Aharoni" panose="020F0502020204030204" pitchFamily="2" charset="-79"/>
              </a:rPr>
              <a:t>Css-Modules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560D9D4-6A4F-50D0-2307-438824A158C7}"/>
              </a:ext>
            </a:extLst>
          </p:cNvPr>
          <p:cNvSpPr txBox="1">
            <a:spLocks/>
          </p:cNvSpPr>
          <p:nvPr/>
        </p:nvSpPr>
        <p:spPr>
          <a:xfrm rot="21480000">
            <a:off x="6729703" y="162311"/>
            <a:ext cx="5181600" cy="1246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i="1">
                <a:solidFill>
                  <a:schemeClr val="bg1"/>
                </a:solidFill>
                <a:latin typeface="Impact" panose="020B0806030902050204" pitchFamily="34" charset="0"/>
                <a:cs typeface="Aharoni" panose="020F0502020204030204" pitchFamily="2" charset="-79"/>
              </a:rPr>
              <a:t>Styled-Components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3A6D95F-4568-4B9F-9D7B-0E59C2EECC43}"/>
              </a:ext>
            </a:extLst>
          </p:cNvPr>
          <p:cNvSpPr txBox="1">
            <a:spLocks/>
          </p:cNvSpPr>
          <p:nvPr/>
        </p:nvSpPr>
        <p:spPr>
          <a:xfrm>
            <a:off x="5420566" y="2826713"/>
            <a:ext cx="1534417" cy="1246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0">
                <a:solidFill>
                  <a:schemeClr val="bg1"/>
                </a:solidFill>
                <a:latin typeface="Impact" panose="020B0806030902050204" pitchFamily="34" charset="0"/>
                <a:cs typeface="Aharoni" panose="020F0502020204030204" pitchFamily="2" charset="-79"/>
              </a:rPr>
              <a:t>Vs.</a:t>
            </a:r>
          </a:p>
        </p:txBody>
      </p:sp>
      <p:pic>
        <p:nvPicPr>
          <p:cNvPr id="1030" name="Picture 6" descr="Material UI&quot; Icon - Download for free – Iconduck">
            <a:extLst>
              <a:ext uri="{FF2B5EF4-FFF2-40B4-BE49-F238E27FC236}">
                <a16:creationId xmlns:a16="http://schemas.microsoft.com/office/drawing/2014/main" id="{84AEB2EB-B358-1E70-C2D6-FC9F85067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512" y="2052143"/>
            <a:ext cx="3507981" cy="278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C54B28-306C-DAA1-B704-649CA8E2F5BA}"/>
              </a:ext>
            </a:extLst>
          </p:cNvPr>
          <p:cNvSpPr txBox="1">
            <a:spLocks/>
          </p:cNvSpPr>
          <p:nvPr/>
        </p:nvSpPr>
        <p:spPr>
          <a:xfrm>
            <a:off x="6304574" y="5092340"/>
            <a:ext cx="5795062" cy="774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6000">
                <a:solidFill>
                  <a:schemeClr val="bg1"/>
                </a:solidFill>
                <a:latin typeface="Impact" panose="020B0806030902050204" pitchFamily="34" charset="0"/>
                <a:cs typeface="Aharoni" panose="020F0502020204030204" pitchFamily="2" charset="-79"/>
              </a:rPr>
              <a:t>z.B. Material Ui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3F5FCF6-3186-3256-52D5-744603497B29}"/>
              </a:ext>
            </a:extLst>
          </p:cNvPr>
          <p:cNvSpPr txBox="1">
            <a:spLocks/>
          </p:cNvSpPr>
          <p:nvPr/>
        </p:nvSpPr>
        <p:spPr>
          <a:xfrm>
            <a:off x="92364" y="5092339"/>
            <a:ext cx="5795062" cy="774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6000">
                <a:solidFill>
                  <a:schemeClr val="bg1"/>
                </a:solidFill>
                <a:latin typeface="Impact" panose="020B0806030902050204" pitchFamily="34" charset="0"/>
                <a:cs typeface="Aharoni" panose="020F0502020204030204" pitchFamily="2" charset="-79"/>
              </a:rPr>
              <a:t>ToDo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8C7F85E-1057-F5CC-C256-124094A57D07}"/>
              </a:ext>
            </a:extLst>
          </p:cNvPr>
          <p:cNvSpPr txBox="1">
            <a:spLocks/>
          </p:cNvSpPr>
          <p:nvPr/>
        </p:nvSpPr>
        <p:spPr>
          <a:xfrm>
            <a:off x="-148372" y="2169568"/>
            <a:ext cx="5795062" cy="774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>
                <a:solidFill>
                  <a:schemeClr val="bg1"/>
                </a:solidFill>
                <a:latin typeface="Impact" panose="020B0806030902050204" pitchFamily="34" charset="0"/>
                <a:cs typeface="Aharoni" panose="020F0502020204030204" pitchFamily="2" charset="-79"/>
              </a:rPr>
              <a:t>Todo research differences of:</a:t>
            </a:r>
          </a:p>
          <a:p>
            <a:pPr algn="ctr"/>
            <a:r>
              <a:rPr lang="de-DE" sz="2000">
                <a:solidFill>
                  <a:schemeClr val="bg1"/>
                </a:solidFill>
                <a:latin typeface="Impact" panose="020B0806030902050204" pitchFamily="34" charset="0"/>
                <a:cs typeface="Aharoni" panose="020F0502020204030204" pitchFamily="2" charset="-79"/>
              </a:rPr>
              <a:t>Styled components, scss, sass, etc.</a:t>
            </a:r>
          </a:p>
        </p:txBody>
      </p:sp>
    </p:spTree>
    <p:extLst>
      <p:ext uri="{BB962C8B-B14F-4D97-AF65-F5344CB8AC3E}">
        <p14:creationId xmlns:p14="http://schemas.microsoft.com/office/powerpoint/2010/main" val="50651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B42E2-40AD-D87F-415E-7ED35D96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brauchen wir </a:t>
            </a:r>
            <a:r>
              <a:rPr lang="de-DE" dirty="0" err="1"/>
              <a:t>styling</a:t>
            </a:r>
            <a:r>
              <a:rPr lang="de-DE" dirty="0"/>
              <a:t>?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EA03DF7B-1A2B-A401-9C6F-0CA2AADD9ED0}"/>
              </a:ext>
            </a:extLst>
          </p:cNvPr>
          <p:cNvSpPr/>
          <p:nvPr/>
        </p:nvSpPr>
        <p:spPr>
          <a:xfrm>
            <a:off x="5606796" y="3186684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AE2FC-567C-1C1B-B704-B05C5A4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57" y="1690688"/>
            <a:ext cx="3980843" cy="4515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14738-BB39-9B54-A2B5-7CBDA55C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006"/>
            <a:ext cx="3947918" cy="4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4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CSS-Modules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69471E-E358-70DE-2B21-322FBFD45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1923905"/>
            <a:ext cx="5225142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.button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background-color: blue;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color: white;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9D274-7A14-567C-AE5B-1F07B3BDAFBF}"/>
              </a:ext>
            </a:extLst>
          </p:cNvPr>
          <p:cNvSpPr txBox="1"/>
          <p:nvPr/>
        </p:nvSpPr>
        <p:spPr>
          <a:xfrm>
            <a:off x="838200" y="1527759"/>
            <a:ext cx="2340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/>
              <a:t>styles.module.css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2998113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C8A2B2F-35D5-78CF-7CA2-8479EF69E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58" y="3429000"/>
            <a:ext cx="5225142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import React from 'react';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import Button from '@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mui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/material/Button';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import styles from ‘.styles.module.css';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function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MyComponent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return &lt;Button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className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={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styles.button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}&gt;Click me&lt;/Button&gt;;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Ein oder mehrere </a:t>
            </a:r>
            <a:r>
              <a:rPr lang="de-DE" dirty="0" err="1"/>
              <a:t>css</a:t>
            </a:r>
            <a:r>
              <a:rPr lang="de-DE" dirty="0"/>
              <a:t> Files, die Styles für verschiedene Klassen definieren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Style in Komponente importieren und als </a:t>
            </a:r>
            <a:r>
              <a:rPr lang="de-DE" dirty="0" err="1"/>
              <a:t>className</a:t>
            </a:r>
            <a:r>
              <a:rPr lang="de-DE" dirty="0"/>
              <a:t> übergeben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25689-F609-A1FE-8D93-8C58E7E4F68E}"/>
              </a:ext>
            </a:extLst>
          </p:cNvPr>
          <p:cNvSpPr txBox="1"/>
          <p:nvPr/>
        </p:nvSpPr>
        <p:spPr>
          <a:xfrm>
            <a:off x="870858" y="5047212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können auch mehre </a:t>
            </a:r>
            <a:r>
              <a:rPr lang="de-DE" dirty="0" err="1"/>
              <a:t>Styleklassen</a:t>
            </a:r>
            <a:r>
              <a:rPr lang="de-DE" dirty="0"/>
              <a:t> übergeben werden: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CFB9BE0-74C4-668B-AD6D-1A13807FE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744" y="5488093"/>
            <a:ext cx="4833256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className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={`${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styles.primaryButton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${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styles.largeButton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}`}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52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Inline SX-Styling </a:t>
            </a:r>
            <a:r>
              <a:rPr lang="de-DE" dirty="0" err="1"/>
              <a:t>mitMUI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MyComponent.tsx</a:t>
            </a:r>
            <a:endParaRPr lang="de-DE" sz="22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C8A2B2F-35D5-78CF-7CA2-8479EF69E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058" y="1872343"/>
            <a:ext cx="5225142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import React from 'react';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import Button from '@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mui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/material/Box’;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function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MyComponent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return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&lt;Box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id="Background"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sx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={{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 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zIndex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: -10,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  position: 'absolute',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  width: '100%',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  height: '100%',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 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backgroundImage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: `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url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(${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backgroundImage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})`,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 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backgroundSize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: 'cover',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 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backgroundRepeat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: 'no-repeat',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 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backgroundPositionX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: 'center',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  ...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extraProps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  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);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Styling wird direkt als </a:t>
            </a:r>
            <a:r>
              <a:rPr lang="de-DE" dirty="0" err="1"/>
              <a:t>sx-Prop</a:t>
            </a:r>
            <a:r>
              <a:rPr lang="de-DE" dirty="0"/>
              <a:t> der Komponente übergeben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Zusätzliche </a:t>
            </a:r>
            <a:r>
              <a:rPr lang="de-DE" dirty="0" err="1"/>
              <a:t>sx-Props</a:t>
            </a:r>
            <a:r>
              <a:rPr lang="de-DE" dirty="0"/>
              <a:t> können auch von außerhalb übergeben werden </a:t>
            </a:r>
          </a:p>
        </p:txBody>
      </p:sp>
    </p:spTree>
    <p:extLst>
      <p:ext uri="{BB962C8B-B14F-4D97-AF65-F5344CB8AC3E}">
        <p14:creationId xmlns:p14="http://schemas.microsoft.com/office/powerpoint/2010/main" val="271356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060DC-3784-B072-B274-0D15CCE1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999A-96A2-42B3-95B6-86FB9704F4F5}"/>
              </a:ext>
            </a:extLst>
          </p:cNvPr>
          <p:cNvSpPr txBox="1"/>
          <p:nvPr/>
        </p:nvSpPr>
        <p:spPr>
          <a:xfrm>
            <a:off x="838200" y="144145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 err="1"/>
              <a:t>MyButton.tsx</a:t>
            </a:r>
            <a:endParaRPr lang="de-DE" sz="22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C8A2B2F-35D5-78CF-7CA2-8479EF69E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058" y="1872343"/>
            <a:ext cx="5225142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import React from 'react';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import { styled } from '@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mui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/material/styles';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import Button from '@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mui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/material/Button';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const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MyButton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styled(Button)({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background: 'linear-gradient(45deg, #FE6B8B 30%, #FF8E53 90%)',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border: 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borderRadius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3,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boxShadow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'0 3px 5px 2px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rgba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(255, 105, 135, .3)',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color: 'white',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height: 48,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padding: '0 30px',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function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MyComponent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extraProps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return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   &lt;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MyButton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sx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={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extraProps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}&gt;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ClickMe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&lt;/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MyButton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&gt;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 );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3C1F-A7EF-E7F4-D380-57D0EE337C57}"/>
              </a:ext>
            </a:extLst>
          </p:cNvPr>
          <p:cNvSpPr txBox="1"/>
          <p:nvPr/>
        </p:nvSpPr>
        <p:spPr>
          <a:xfrm>
            <a:off x="6607629" y="1828799"/>
            <a:ext cx="4746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werden als </a:t>
            </a:r>
            <a:r>
              <a:rPr lang="de-DE" dirty="0" err="1"/>
              <a:t>const</a:t>
            </a:r>
            <a:r>
              <a:rPr lang="de-DE" dirty="0"/>
              <a:t> definiert</a:t>
            </a:r>
          </a:p>
          <a:p>
            <a:pPr lvl="1">
              <a:buClr>
                <a:srgbClr val="5E42F5"/>
              </a:buClr>
            </a:pPr>
            <a:r>
              <a:rPr lang="de-DE" dirty="0"/>
              <a:t>(gleiche, oder </a:t>
            </a:r>
            <a:r>
              <a:rPr lang="de-DE" dirty="0" err="1"/>
              <a:t>seperate</a:t>
            </a:r>
            <a:r>
              <a:rPr lang="de-DE" dirty="0"/>
              <a:t> Datei)</a:t>
            </a:r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Zusätzliche </a:t>
            </a:r>
            <a:r>
              <a:rPr lang="de-DE" dirty="0" err="1"/>
              <a:t>sx-Props</a:t>
            </a:r>
            <a:r>
              <a:rPr lang="de-DE" dirty="0"/>
              <a:t> können auch von außerhalb übergeben werden </a:t>
            </a:r>
          </a:p>
        </p:txBody>
      </p:sp>
    </p:spTree>
    <p:extLst>
      <p:ext uri="{BB962C8B-B14F-4D97-AF65-F5344CB8AC3E}">
        <p14:creationId xmlns:p14="http://schemas.microsoft.com/office/powerpoint/2010/main" val="111836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171A02-6FC8-A30F-146F-68257F767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2665020"/>
              </p:ext>
            </p:extLst>
          </p:nvPr>
        </p:nvGraphicFramePr>
        <p:xfrm>
          <a:off x="163285" y="561984"/>
          <a:ext cx="11811001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454494736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409425115"/>
                    </a:ext>
                  </a:extLst>
                </a:gridCol>
                <a:gridCol w="3494315">
                  <a:extLst>
                    <a:ext uri="{9D8B030D-6E8A-4147-A177-3AD203B41FA5}">
                      <a16:colId xmlns:a16="http://schemas.microsoft.com/office/drawing/2014/main" val="3779576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453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CSS-Modules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Inline SX-Styling (MUI)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styled-components</a:t>
                      </a:r>
                      <a:r>
                        <a:rPr lang="de-DE" sz="1800" dirty="0"/>
                        <a:t> (MUI)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2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CSS-Dateien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Inline in Komponente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Als </a:t>
                      </a:r>
                      <a:r>
                        <a:rPr lang="de-DE" sz="1800" dirty="0" err="1">
                          <a:effectLst/>
                        </a:rPr>
                        <a:t>const</a:t>
                      </a:r>
                      <a:r>
                        <a:rPr lang="de-DE" sz="1800" dirty="0">
                          <a:effectLst/>
                        </a:rPr>
                        <a:t> mit </a:t>
                      </a:r>
                      <a:r>
                        <a:rPr lang="de-DE" sz="1800" dirty="0" err="1">
                          <a:effectLst/>
                        </a:rPr>
                        <a:t>styled</a:t>
                      </a:r>
                      <a:r>
                        <a:rPr lang="de-DE" sz="1800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7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Lokalität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Global (durch Klassennamen)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Lokal pro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Lokal pro Komponente oder global durch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Verwendung von Variablen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Möglich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Möglich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Möglich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Dynamisches Styling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Eingeschränkt (z. B. durch </a:t>
                      </a:r>
                      <a:r>
                        <a:rPr lang="de-DE" sz="1800" dirty="0" err="1">
                          <a:effectLst/>
                        </a:rPr>
                        <a:t>class</a:t>
                      </a:r>
                      <a:r>
                        <a:rPr lang="de-DE" sz="1800" dirty="0">
                          <a:effectLst/>
                        </a:rPr>
                        <a:t> </a:t>
                      </a:r>
                      <a:r>
                        <a:rPr lang="de-DE" sz="1800" dirty="0" err="1">
                          <a:effectLst/>
                        </a:rPr>
                        <a:t>manipulation</a:t>
                      </a:r>
                      <a:r>
                        <a:rPr lang="de-DE" sz="180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Möglich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Möglich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 err="1">
                          <a:effectLst/>
                        </a:rPr>
                        <a:t>Mui</a:t>
                      </a:r>
                      <a:r>
                        <a:rPr lang="de-DE" sz="1800" dirty="0">
                          <a:effectLst/>
                        </a:rPr>
                        <a:t>-spezifisch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Nein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Ja, 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Ja, aber ähnlich in anderen </a:t>
                      </a:r>
                      <a:r>
                        <a:rPr lang="de-DE" sz="1800" dirty="0" err="1">
                          <a:effectLst/>
                        </a:rPr>
                        <a:t>Librarys</a:t>
                      </a:r>
                      <a:endParaRPr lang="de-D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11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Wiederverwendung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>
                          <a:effectLst/>
                        </a:rPr>
                        <a:t>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Nein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Ja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40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Code-Lesbarkeit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Gut, evtl. aber nervig zwischen Files zu wechseln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Kann schnell unübersichtlich werden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800" dirty="0">
                          <a:effectLst/>
                        </a:rPr>
                        <a:t>Meist ganz gut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274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1A1551-D8A0-8713-8DA7-F8066D429693}"/>
              </a:ext>
            </a:extLst>
          </p:cNvPr>
          <p:cNvSpPr txBox="1"/>
          <p:nvPr/>
        </p:nvSpPr>
        <p:spPr>
          <a:xfrm>
            <a:off x="163285" y="5649685"/>
            <a:ext cx="105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Tipp: </a:t>
            </a:r>
            <a:r>
              <a:rPr lang="de-DE" dirty="0"/>
              <a:t>im Projekt möglichst einheitlicher Stil</a:t>
            </a:r>
            <a:br>
              <a:rPr lang="de-DE" dirty="0"/>
            </a:br>
            <a:r>
              <a:rPr lang="de-DE" dirty="0"/>
              <a:t>Z.B.: bis zu drei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als inline SX-</a:t>
            </a:r>
            <a:r>
              <a:rPr lang="de-DE" dirty="0" err="1"/>
              <a:t>Prop</a:t>
            </a:r>
            <a:r>
              <a:rPr lang="de-DE" dirty="0"/>
              <a:t>, ansonsten </a:t>
            </a:r>
            <a:r>
              <a:rPr lang="de-DE" dirty="0" err="1"/>
              <a:t>Styled-Component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53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ter image description here">
            <a:extLst>
              <a:ext uri="{FF2B5EF4-FFF2-40B4-BE49-F238E27FC236}">
                <a16:creationId xmlns:a16="http://schemas.microsoft.com/office/drawing/2014/main" id="{C605B0FC-4541-2563-E619-AE77BE4F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770213-314D-01F3-4BAB-D53A5442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907" y="3824217"/>
            <a:ext cx="2022186" cy="415276"/>
          </a:xfrm>
        </p:spPr>
        <p:txBody>
          <a:bodyPr>
            <a:normAutofit lnSpcReduction="10000"/>
          </a:bodyPr>
          <a:lstStyle/>
          <a:p>
            <a:pPr algn="ctr"/>
            <a:r>
              <a:rPr lang="de-DE"/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01805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71159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</p:spTree>
    <p:extLst>
      <p:ext uri="{BB962C8B-B14F-4D97-AF65-F5344CB8AC3E}">
        <p14:creationId xmlns:p14="http://schemas.microsoft.com/office/powerpoint/2010/main" val="2867267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559961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Was ist eine Api?</a:t>
            </a:r>
          </a:p>
        </p:txBody>
      </p:sp>
      <p:pic>
        <p:nvPicPr>
          <p:cNvPr id="8" name="Picture 4" descr="OpenAPI Specification v3.0.3 ...">
            <a:extLst>
              <a:ext uri="{FF2B5EF4-FFF2-40B4-BE49-F238E27FC236}">
                <a16:creationId xmlns:a16="http://schemas.microsoft.com/office/drawing/2014/main" id="{0534600B-3E95-5012-76B3-23125ADC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7" y="891141"/>
            <a:ext cx="2394853" cy="7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F2130939-F5C3-098B-27F8-52A924D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54" y="3084224"/>
            <a:ext cx="914400" cy="914400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A64E2C3C-C046-B6AF-F555-5D916CFAF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096" y="3084224"/>
            <a:ext cx="914400" cy="914400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E0E954DA-C344-7DA2-A186-73ABFD175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2525" y="308422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8D7173CE-1686-73C8-C402-10E195D0DF93}"/>
              </a:ext>
            </a:extLst>
          </p:cNvPr>
          <p:cNvSpPr/>
          <p:nvPr/>
        </p:nvSpPr>
        <p:spPr>
          <a:xfrm>
            <a:off x="2102988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E330D96-ACF4-2B72-83E3-46123595DD28}"/>
              </a:ext>
            </a:extLst>
          </p:cNvPr>
          <p:cNvSpPr txBox="1">
            <a:spLocks/>
          </p:cNvSpPr>
          <p:nvPr/>
        </p:nvSpPr>
        <p:spPr>
          <a:xfrm>
            <a:off x="2961481" y="3998622"/>
            <a:ext cx="91440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Api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FD2C19-FBA0-45A5-1C3A-9C753AE39C45}"/>
              </a:ext>
            </a:extLst>
          </p:cNvPr>
          <p:cNvSpPr txBox="1">
            <a:spLocks/>
          </p:cNvSpPr>
          <p:nvPr/>
        </p:nvSpPr>
        <p:spPr>
          <a:xfrm>
            <a:off x="4855630" y="3989847"/>
            <a:ext cx="1385615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Server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198BDF5-4BFB-DD23-02E8-1DC89A31AE4E}"/>
              </a:ext>
            </a:extLst>
          </p:cNvPr>
          <p:cNvSpPr txBox="1">
            <a:spLocks/>
          </p:cNvSpPr>
          <p:nvPr/>
        </p:nvSpPr>
        <p:spPr>
          <a:xfrm>
            <a:off x="670057" y="3989846"/>
            <a:ext cx="1230949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Client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1F2B286-B211-E1C6-EA3C-90333408EEF2}"/>
              </a:ext>
            </a:extLst>
          </p:cNvPr>
          <p:cNvSpPr/>
          <p:nvPr/>
        </p:nvSpPr>
        <p:spPr>
          <a:xfrm>
            <a:off x="4186007" y="3326502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4E13BB-483E-B722-2EB3-AC42652C4A89}"/>
              </a:ext>
            </a:extLst>
          </p:cNvPr>
          <p:cNvSpPr/>
          <p:nvPr/>
        </p:nvSpPr>
        <p:spPr>
          <a:xfrm rot="10800000">
            <a:off x="4181924" y="3621636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5E8C8F9-67C6-EBAC-83AA-A7685BBF7261}"/>
              </a:ext>
            </a:extLst>
          </p:cNvPr>
          <p:cNvSpPr/>
          <p:nvPr/>
        </p:nvSpPr>
        <p:spPr>
          <a:xfrm rot="10800000">
            <a:off x="2071367" y="3634854"/>
            <a:ext cx="606135" cy="16625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A47661E-2B20-75AD-4A35-C975137DD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793" y="2492520"/>
            <a:ext cx="5067300" cy="23050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438534-D578-30EE-E395-1AFB1B59F05E}"/>
              </a:ext>
            </a:extLst>
          </p:cNvPr>
          <p:cNvSpPr txBox="1"/>
          <p:nvPr/>
        </p:nvSpPr>
        <p:spPr>
          <a:xfrm>
            <a:off x="10117155" y="4714634"/>
            <a:ext cx="1914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/>
              <a:t>https://editor.swagger.io/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BC20BFD-40CB-76B9-070D-7697FE5E9D7F}"/>
              </a:ext>
            </a:extLst>
          </p:cNvPr>
          <p:cNvSpPr txBox="1">
            <a:spLocks/>
          </p:cNvSpPr>
          <p:nvPr/>
        </p:nvSpPr>
        <p:spPr>
          <a:xfrm>
            <a:off x="1754354" y="1487253"/>
            <a:ext cx="6395510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281930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045-4271-E9A1-11AA-CE6F102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Rule of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C6FD1-4B32-FDAB-4A02-F121C22E7A59}"/>
              </a:ext>
            </a:extLst>
          </p:cNvPr>
          <p:cNvSpPr txBox="1"/>
          <p:nvPr/>
        </p:nvSpPr>
        <p:spPr>
          <a:xfrm>
            <a:off x="1463963" y="3198167"/>
            <a:ext cx="926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/>
              <a:t>„Jede Api Definition ist besser als keine Api Definition“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D29530-E9C0-B0EE-FE3B-C041AD56E203}"/>
              </a:ext>
            </a:extLst>
          </p:cNvPr>
          <p:cNvSpPr txBox="1"/>
          <p:nvPr/>
        </p:nvSpPr>
        <p:spPr>
          <a:xfrm>
            <a:off x="7153563" y="3659832"/>
            <a:ext cx="347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/>
              <a:t>- Tim Fehrmann, 08.04.2024</a:t>
            </a:r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40AB7876-33F7-FFE6-E594-7BE82809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4183" y="481243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0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</p:spTree>
    <p:extLst>
      <p:ext uri="{BB962C8B-B14F-4D97-AF65-F5344CB8AC3E}">
        <p14:creationId xmlns:p14="http://schemas.microsoft.com/office/powerpoint/2010/main" val="2935882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214126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 dirty="0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766579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HttpGet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SwaggerOperationSummary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 dirty="0">
                <a:solidFill>
                  <a:srgbClr val="629755"/>
                </a:solidFill>
                <a:effectLst/>
                <a:latin typeface="JetBrains Mono"/>
              </a:rPr>
              <a:t>Get all </a:t>
            </a:r>
            <a:r>
              <a:rPr lang="en-US" sz="1400" i="1" dirty="0" err="1">
                <a:solidFill>
                  <a:srgbClr val="629755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ActionResult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&lt;List&lt;string&gt;&gt; </a:t>
            </a:r>
            <a:r>
              <a:rPr lang="en-US" sz="1400" dirty="0" err="1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 dirty="0" err="1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 dirty="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A9B7C6"/>
                </a:solidFill>
                <a:effectLst/>
                <a:latin typeface="JetBrains Mono"/>
              </a:rPr>
              <a:t>pokemon</a:t>
            </a: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);</a:t>
            </a:r>
            <a:b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1953422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eine Api erstellt?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3284-EF30-74E0-51DF-C13B155C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74" y="2257345"/>
            <a:ext cx="2765327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von Hand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26B10D-D39C-94D0-5C2B-5C428A6589CC}"/>
              </a:ext>
            </a:extLst>
          </p:cNvPr>
          <p:cNvSpPr txBox="1">
            <a:spLocks/>
          </p:cNvSpPr>
          <p:nvPr/>
        </p:nvSpPr>
        <p:spPr>
          <a:xfrm>
            <a:off x="3366824" y="2191390"/>
            <a:ext cx="3047661" cy="47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Annotations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8332D7-B24D-23A3-1408-B192057B1952}"/>
              </a:ext>
            </a:extLst>
          </p:cNvPr>
          <p:cNvSpPr txBox="1">
            <a:spLocks/>
          </p:cNvSpPr>
          <p:nvPr/>
        </p:nvSpPr>
        <p:spPr>
          <a:xfrm>
            <a:off x="6622473" y="2191390"/>
            <a:ext cx="5329382" cy="52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aus Code &amp; 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1745-A58C-F8CE-0BD4-80F2E3ED9845}"/>
              </a:ext>
            </a:extLst>
          </p:cNvPr>
          <p:cNvSpPr txBox="1"/>
          <p:nvPr/>
        </p:nvSpPr>
        <p:spPr>
          <a:xfrm>
            <a:off x="365274" y="2673453"/>
            <a:ext cx="276532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openapi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3.0.0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info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title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Pokemon API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1.0.0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paths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/pokemon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get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responses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'200'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description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Get all Pokemon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content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application/json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schema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array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items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type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: string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800B3-6734-923B-8EEE-807832D6F328}"/>
              </a:ext>
            </a:extLst>
          </p:cNvPr>
          <p:cNvSpPr txBox="1"/>
          <p:nvPr/>
        </p:nvSpPr>
        <p:spPr>
          <a:xfrm>
            <a:off x="3491346" y="2673453"/>
            <a:ext cx="279861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@openapi</a:t>
            </a:r>
            <a:b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b="1" i="1"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* /pokemon: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get: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summary: Get all Pokemon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responses: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200: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content: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application/json: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schema: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type: array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items: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                 type: string </a:t>
            </a:r>
            <a:br>
              <a:rPr lang="en-US" sz="1400" i="1">
                <a:solidFill>
                  <a:srgbClr val="629755"/>
                </a:solidFill>
                <a:effectLst/>
                <a:latin typeface="JetBrains Mono"/>
              </a:rPr>
            </a:b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39579-F762-861E-5A2F-3A618403B667}"/>
              </a:ext>
            </a:extLst>
          </p:cNvPr>
          <p:cNvSpPr txBox="1"/>
          <p:nvPr/>
        </p:nvSpPr>
        <p:spPr>
          <a:xfrm>
            <a:off x="6622473" y="2671210"/>
            <a:ext cx="532938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[HttpGet]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[SwaggerOperationSummary(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 i="1">
                <a:solidFill>
                  <a:srgbClr val="629755"/>
                </a:solidFill>
                <a:effectLst/>
                <a:latin typeface="JetBrains Mono"/>
              </a:rPr>
              <a:t>Get all Pokemon</a:t>
            </a:r>
            <a:r>
              <a:rPr lang="en-US" sz="1400"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)]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ActionResult&lt;List&lt;string&gt;&gt;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GetPokemon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= 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pokemonService.</a:t>
            </a:r>
            <a:r>
              <a:rPr lang="en-US" sz="1400">
                <a:solidFill>
                  <a:srgbClr val="FFC66D"/>
                </a:solidFill>
                <a:latin typeface="JetBrains Mono"/>
              </a:rPr>
              <a:t>GetAll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();</a:t>
            </a:r>
          </a:p>
          <a:p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sz="1400"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lang="en-US" sz="1400">
                <a:solidFill>
                  <a:srgbClr val="FFC66D"/>
                </a:solidFill>
                <a:effectLst/>
                <a:latin typeface="JetBrains Mono"/>
              </a:rPr>
              <a:t>Ok</a:t>
            </a: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(pokemon);</a:t>
            </a:r>
            <a:br>
              <a:rPr lang="en-US" sz="140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sz="1400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23" name="Graphic 22" descr="Gauge with solid fill">
            <a:extLst>
              <a:ext uri="{FF2B5EF4-FFF2-40B4-BE49-F238E27FC236}">
                <a16:creationId xmlns:a16="http://schemas.microsoft.com/office/drawing/2014/main" id="{7C8D5999-DF15-CACA-BAF1-DF33AA04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4201" y="1345647"/>
            <a:ext cx="914400" cy="914400"/>
          </a:xfrm>
          <a:prstGeom prst="rect">
            <a:avLst/>
          </a:prstGeom>
        </p:spPr>
      </p:pic>
      <p:pic>
        <p:nvPicPr>
          <p:cNvPr id="25" name="Graphic 24" descr="Speedometer Middle with solid fill">
            <a:extLst>
              <a:ext uri="{FF2B5EF4-FFF2-40B4-BE49-F238E27FC236}">
                <a16:creationId xmlns:a16="http://schemas.microsoft.com/office/drawing/2014/main" id="{F2479A04-5640-1692-75D7-EEF6C600E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455" y="1345647"/>
            <a:ext cx="914400" cy="914400"/>
          </a:xfrm>
          <a:prstGeom prst="rect">
            <a:avLst/>
          </a:prstGeom>
        </p:spPr>
      </p:pic>
      <p:pic>
        <p:nvPicPr>
          <p:cNvPr id="27" name="Graphic 26" descr="Speedometer Low with solid fill">
            <a:extLst>
              <a:ext uri="{FF2B5EF4-FFF2-40B4-BE49-F238E27FC236}">
                <a16:creationId xmlns:a16="http://schemas.microsoft.com/office/drawing/2014/main" id="{BA04AA2B-DA71-1BB2-9494-12CB49AD5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0737" y="1345647"/>
            <a:ext cx="914400" cy="9144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5A91729-191A-D56F-E617-1D515EC833B3}"/>
              </a:ext>
            </a:extLst>
          </p:cNvPr>
          <p:cNvSpPr txBox="1">
            <a:spLocks/>
          </p:cNvSpPr>
          <p:nvPr/>
        </p:nvSpPr>
        <p:spPr>
          <a:xfrm>
            <a:off x="126741" y="1688419"/>
            <a:ext cx="101574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/>
              <a:t>Speed: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EA608A-2FC3-5DBF-1CDD-3F881257BF44}"/>
              </a:ext>
            </a:extLst>
          </p:cNvPr>
          <p:cNvSpPr txBox="1">
            <a:spLocks/>
          </p:cNvSpPr>
          <p:nvPr/>
        </p:nvSpPr>
        <p:spPr>
          <a:xfrm>
            <a:off x="2205137" y="6022109"/>
            <a:ext cx="925464" cy="190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b="1">
                <a:solidFill>
                  <a:schemeClr val="bg1">
                    <a:lumMod val="65000"/>
                  </a:schemeClr>
                </a:solidFill>
              </a:rPr>
              <a:t>openapi.yaml</a:t>
            </a:r>
          </a:p>
        </p:txBody>
      </p:sp>
    </p:spTree>
    <p:extLst>
      <p:ext uri="{BB962C8B-B14F-4D97-AF65-F5344CB8AC3E}">
        <p14:creationId xmlns:p14="http://schemas.microsoft.com/office/powerpoint/2010/main" val="362619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78DF1-CFDE-4416-6BE1-274992E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+mj-lt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95405-68DF-F027-C948-F51DABF9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Projektvorstellung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Css-modules vs styled-components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Api-Generierung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Global State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React Hooks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de-DE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0584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2895830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wird unsere Api generiert?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0EEC60E-61E2-15EF-7BC9-59FEC42A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694" y="2134371"/>
            <a:ext cx="914400" cy="9144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CC9F7D0-F0EA-8BA8-FC31-8B55B0F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4498" y="4141020"/>
            <a:ext cx="914400" cy="914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A80BC2-17A8-B551-1DAB-78C0CD59A08F}"/>
              </a:ext>
            </a:extLst>
          </p:cNvPr>
          <p:cNvSpPr txBox="1">
            <a:spLocks/>
          </p:cNvSpPr>
          <p:nvPr/>
        </p:nvSpPr>
        <p:spPr>
          <a:xfrm>
            <a:off x="7409836" y="5055418"/>
            <a:ext cx="2944127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Http-Client Api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E82382-2DE4-C8A0-6CA7-048502CC039A}"/>
              </a:ext>
            </a:extLst>
          </p:cNvPr>
          <p:cNvSpPr txBox="1">
            <a:spLocks/>
          </p:cNvSpPr>
          <p:nvPr/>
        </p:nvSpPr>
        <p:spPr>
          <a:xfrm>
            <a:off x="2201691" y="2855589"/>
            <a:ext cx="1856405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Backend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500"/>
              <a:t>Code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5D4AF272-1FF9-0D8E-920E-029431889A3D}"/>
              </a:ext>
            </a:extLst>
          </p:cNvPr>
          <p:cNvSpPr/>
          <p:nvPr/>
        </p:nvSpPr>
        <p:spPr>
          <a:xfrm>
            <a:off x="3923012" y="2144670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CB66D6B5-4318-715A-60AE-6DC0314C8BB4}"/>
              </a:ext>
            </a:extLst>
          </p:cNvPr>
          <p:cNvSpPr/>
          <p:nvPr/>
        </p:nvSpPr>
        <p:spPr>
          <a:xfrm>
            <a:off x="6515936" y="215329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174" name="Picture 6" descr="OAI/OpenAPI-Specification · GitHub">
            <a:extLst>
              <a:ext uri="{FF2B5EF4-FFF2-40B4-BE49-F238E27FC236}">
                <a16:creationId xmlns:a16="http://schemas.microsoft.com/office/drawing/2014/main" id="{04E6D1B6-AF02-DA61-E680-1E851552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49" y="2450560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Paper with solid fill">
            <a:extLst>
              <a:ext uri="{FF2B5EF4-FFF2-40B4-BE49-F238E27FC236}">
                <a16:creationId xmlns:a16="http://schemas.microsoft.com/office/drawing/2014/main" id="{AB62FED0-0372-29BE-A5CE-A1ED7281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4498" y="2111675"/>
            <a:ext cx="914400" cy="914400"/>
          </a:xfrm>
          <a:prstGeom prst="rect">
            <a:avLst/>
          </a:prstGeom>
        </p:spPr>
      </p:pic>
      <p:pic>
        <p:nvPicPr>
          <p:cNvPr id="7176" name="Picture 8" descr="Swagger (software) - Wikipedia">
            <a:extLst>
              <a:ext uri="{FF2B5EF4-FFF2-40B4-BE49-F238E27FC236}">
                <a16:creationId xmlns:a16="http://schemas.microsoft.com/office/drawing/2014/main" id="{9C90F52D-4428-2964-35C4-8782DA12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25" y="2103852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4F35CC-F278-99F8-622D-0FCB18950E48}"/>
              </a:ext>
            </a:extLst>
          </p:cNvPr>
          <p:cNvSpPr txBox="1">
            <a:spLocks/>
          </p:cNvSpPr>
          <p:nvPr/>
        </p:nvSpPr>
        <p:spPr>
          <a:xfrm>
            <a:off x="4360504" y="3002249"/>
            <a:ext cx="2241041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BE33C5-6CE1-F34F-C942-2E6D80A71361}"/>
              </a:ext>
            </a:extLst>
          </p:cNvPr>
          <p:cNvSpPr txBox="1">
            <a:spLocks/>
          </p:cNvSpPr>
          <p:nvPr/>
        </p:nvSpPr>
        <p:spPr>
          <a:xfrm>
            <a:off x="7439545" y="3000420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  <p:pic>
        <p:nvPicPr>
          <p:cNvPr id="7178" name="Picture 10" descr="Simplifying API Requests in React with ...">
            <a:extLst>
              <a:ext uri="{FF2B5EF4-FFF2-40B4-BE49-F238E27FC236}">
                <a16:creationId xmlns:a16="http://schemas.microsoft.com/office/drawing/2014/main" id="{4C5B5C6C-9BB0-7051-B718-9B444F14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6" y="4112160"/>
            <a:ext cx="960328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FE94F3-F16D-9DAF-01EE-D8B553405A98}"/>
              </a:ext>
            </a:extLst>
          </p:cNvPr>
          <p:cNvSpPr txBox="1">
            <a:spLocks/>
          </p:cNvSpPr>
          <p:nvPr/>
        </p:nvSpPr>
        <p:spPr>
          <a:xfrm>
            <a:off x="2106568" y="5014461"/>
            <a:ext cx="2000723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Rtk-query</a:t>
            </a:r>
          </a:p>
        </p:txBody>
      </p:sp>
      <p:sp>
        <p:nvSpPr>
          <p:cNvPr id="37" name="Plus Sign 36">
            <a:extLst>
              <a:ext uri="{FF2B5EF4-FFF2-40B4-BE49-F238E27FC236}">
                <a16:creationId xmlns:a16="http://schemas.microsoft.com/office/drawing/2014/main" id="{6405A5BD-FF4B-4D25-4860-D5E76EB1661B}"/>
              </a:ext>
            </a:extLst>
          </p:cNvPr>
          <p:cNvSpPr/>
          <p:nvPr/>
        </p:nvSpPr>
        <p:spPr>
          <a:xfrm>
            <a:off x="3926090" y="4202174"/>
            <a:ext cx="801832" cy="801832"/>
          </a:xfrm>
          <a:prstGeom prst="mathPlu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74FE25BB-6882-915D-1506-3C1C249DD61C}"/>
              </a:ext>
            </a:extLst>
          </p:cNvPr>
          <p:cNvSpPr/>
          <p:nvPr/>
        </p:nvSpPr>
        <p:spPr>
          <a:xfrm>
            <a:off x="6507923" y="4189741"/>
            <a:ext cx="815525" cy="815525"/>
          </a:xfrm>
          <a:prstGeom prst="mathEqua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9" name="Picture 6" descr="OAI/OpenAPI-Specification · GitHub">
            <a:extLst>
              <a:ext uri="{FF2B5EF4-FFF2-40B4-BE49-F238E27FC236}">
                <a16:creationId xmlns:a16="http://schemas.microsoft.com/office/drawing/2014/main" id="{97BA26C9-99DC-0268-CBD5-B5833F7D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39" y="4505558"/>
            <a:ext cx="404614" cy="4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Paper with solid fill">
            <a:extLst>
              <a:ext uri="{FF2B5EF4-FFF2-40B4-BE49-F238E27FC236}">
                <a16:creationId xmlns:a16="http://schemas.microsoft.com/office/drawing/2014/main" id="{41C7D0A3-A3D9-8CD1-144F-81378E686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788" y="4166673"/>
            <a:ext cx="914400" cy="914400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AE0B439-7088-9085-E106-335B5DDCEF26}"/>
              </a:ext>
            </a:extLst>
          </p:cNvPr>
          <p:cNvSpPr txBox="1">
            <a:spLocks/>
          </p:cNvSpPr>
          <p:nvPr/>
        </p:nvSpPr>
        <p:spPr>
          <a:xfrm>
            <a:off x="4183835" y="5055418"/>
            <a:ext cx="2684306" cy="3980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500"/>
              <a:t>Swagger.json</a:t>
            </a:r>
          </a:p>
        </p:txBody>
      </p:sp>
    </p:spTree>
    <p:extLst>
      <p:ext uri="{BB962C8B-B14F-4D97-AF65-F5344CB8AC3E}">
        <p14:creationId xmlns:p14="http://schemas.microsoft.com/office/powerpoint/2010/main" val="763002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</p:spTree>
    <p:extLst>
      <p:ext uri="{BB962C8B-B14F-4D97-AF65-F5344CB8AC3E}">
        <p14:creationId xmlns:p14="http://schemas.microsoft.com/office/powerpoint/2010/main" val="4168269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emptyApi</a:t>
            </a:r>
            <a:r>
              <a:rPr lang="en-US" b="1" i="1" dirty="0"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 dirty="0" err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lang="en-US" dirty="0" err="1">
                <a:solidFill>
                  <a:srgbClr val="6A8759"/>
                </a:solidFill>
                <a:effectLst/>
                <a:latin typeface="JetBrains Mono"/>
              </a:rPr>
              <a:t>pokemonApi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’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 dirty="0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 dirty="0" err="1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 dirty="0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injectedRtkApi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build.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'/pokemon'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CC7832"/>
              </a:solidFill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= injectedRtkApi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 dirty="0" err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  <a:endParaRPr lang="de-DE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665526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</p:spTree>
    <p:extLst>
      <p:ext uri="{BB962C8B-B14F-4D97-AF65-F5344CB8AC3E}">
        <p14:creationId xmlns:p14="http://schemas.microsoft.com/office/powerpoint/2010/main" val="40556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654499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Api-Generierung mit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81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09C3-44B8-8B24-FF4D-BF126DDEE484}"/>
              </a:ext>
            </a:extLst>
          </p:cNvPr>
          <p:cNvSpPr txBox="1"/>
          <p:nvPr/>
        </p:nvSpPr>
        <p:spPr>
          <a:xfrm>
            <a:off x="487219" y="1963519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emptyApi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createApi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reducerPath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‘pokemonApi’</a:t>
            </a:r>
            <a:r>
              <a:rPr lang="en-US">
                <a:solidFill>
                  <a:srgbClr val="A9B7C6"/>
                </a:solidFill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fetchBaseQuery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lang="en-US">
                <a:solidFill>
                  <a:srgbClr val="A9B7C6"/>
                </a:solidFill>
                <a:latin typeface="JetBrains Mono"/>
              </a:rPr>
              <a:t>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baseUrl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r>
              <a:rPr lang="en-US">
                <a:solidFill>
                  <a:srgbClr val="CC7832"/>
                </a:solidFill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D6C9F-0C3C-CB98-6B27-3030BBBB72E3}"/>
              </a:ext>
            </a:extLst>
          </p:cNvPr>
          <p:cNvSpPr txBox="1"/>
          <p:nvPr/>
        </p:nvSpPr>
        <p:spPr>
          <a:xfrm>
            <a:off x="487219" y="4461550"/>
            <a:ext cx="496281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config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ConfigFile =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schemaFile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'http://localhost:3000/swagger.json’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'./emptyApi.ts'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apiImport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'emptyApi'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outputFile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'./rawApi.ts'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exportName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'rawApi'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885D7-AEB5-E8CA-B1B7-FC0ABDCBF70F}"/>
              </a:ext>
            </a:extLst>
          </p:cNvPr>
          <p:cNvSpPr txBox="1"/>
          <p:nvPr/>
        </p:nvSpPr>
        <p:spPr>
          <a:xfrm>
            <a:off x="6239989" y="3898603"/>
            <a:ext cx="551641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injectedRtkApi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api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injectEndpoints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(build) =&gt; 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build.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string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() =&gt; 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'/pokemon'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CC7832"/>
              </a:solidFill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= injectedRtkApi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9D7107-9D9F-0BB5-0F6F-AEB9157C7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220" y="1544708"/>
            <a:ext cx="4962812" cy="418811"/>
          </a:xfrm>
        </p:spPr>
        <p:txBody>
          <a:bodyPr>
            <a:normAutofit/>
          </a:bodyPr>
          <a:lstStyle/>
          <a:p>
            <a:pPr algn="ctr"/>
            <a:r>
              <a:rPr lang="de-DE" sz="2200" b="1"/>
              <a:t>Config (Boilerplate)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3CD60D-2205-1451-EE38-AF8E6BE1E628}"/>
              </a:ext>
            </a:extLst>
          </p:cNvPr>
          <p:cNvSpPr txBox="1">
            <a:spLocks/>
          </p:cNvSpPr>
          <p:nvPr/>
        </p:nvSpPr>
        <p:spPr>
          <a:xfrm>
            <a:off x="6345011" y="1529691"/>
            <a:ext cx="5411391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Console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4D90D-E4D0-9F19-C424-4EDADC80847B}"/>
              </a:ext>
            </a:extLst>
          </p:cNvPr>
          <p:cNvSpPr txBox="1"/>
          <p:nvPr/>
        </p:nvSpPr>
        <p:spPr>
          <a:xfrm>
            <a:off x="6239988" y="1948524"/>
            <a:ext cx="55164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"codegen"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"npx @rtk-query/codegen-openapi ./config.ts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169C265-7AA7-2475-496D-9AD9FC065860}"/>
              </a:ext>
            </a:extLst>
          </p:cNvPr>
          <p:cNvSpPr txBox="1">
            <a:spLocks/>
          </p:cNvSpPr>
          <p:nvPr/>
        </p:nvSpPr>
        <p:spPr>
          <a:xfrm>
            <a:off x="3186545" y="3731491"/>
            <a:ext cx="22634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emptyPokemonApi.ts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4100945" y="6229522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config.ts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7D752-C5E0-BDE7-5489-3A150EB86500}"/>
              </a:ext>
            </a:extLst>
          </p:cNvPr>
          <p:cNvSpPr txBox="1">
            <a:spLocks/>
          </p:cNvSpPr>
          <p:nvPr/>
        </p:nvSpPr>
        <p:spPr>
          <a:xfrm>
            <a:off x="10407317" y="2321221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DB8F86F8-AC2A-116F-C6CF-B678D07DA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3808" y="2627476"/>
            <a:ext cx="586338" cy="5863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79CF2C-3472-F0BE-ECEC-7C97638A1D5C}"/>
              </a:ext>
            </a:extLst>
          </p:cNvPr>
          <p:cNvSpPr txBox="1"/>
          <p:nvPr/>
        </p:nvSpPr>
        <p:spPr>
          <a:xfrm>
            <a:off x="6780146" y="2743736"/>
            <a:ext cx="351839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FFC66D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latin typeface="JetBrains Mono"/>
              </a:rPr>
              <a:t>\frontend&gt; </a:t>
            </a:r>
            <a:r>
              <a:rPr lang="de-DE">
                <a:solidFill>
                  <a:srgbClr val="FFC66D"/>
                </a:solidFill>
                <a:latin typeface="JetBrains Mono"/>
              </a:rPr>
              <a:t>yarn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codegen</a:t>
            </a:r>
            <a:endParaRPr lang="de-DE">
              <a:solidFill>
                <a:srgbClr val="FFC66D"/>
              </a:solidFill>
              <a:latin typeface="JetBrains Mono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9366985-7FC1-C186-26C4-39B230B2057B}"/>
              </a:ext>
            </a:extLst>
          </p:cNvPr>
          <p:cNvSpPr txBox="1">
            <a:spLocks/>
          </p:cNvSpPr>
          <p:nvPr/>
        </p:nvSpPr>
        <p:spPr>
          <a:xfrm>
            <a:off x="8998194" y="2900088"/>
            <a:ext cx="1349086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terminal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FE9CF37-9EF7-4724-E661-9AFC3728427F}"/>
              </a:ext>
            </a:extLst>
          </p:cNvPr>
          <p:cNvSpPr txBox="1">
            <a:spLocks/>
          </p:cNvSpPr>
          <p:nvPr/>
        </p:nvSpPr>
        <p:spPr>
          <a:xfrm>
            <a:off x="9063757" y="6211050"/>
            <a:ext cx="269264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pokemonApi.ts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632573F5-BD8B-B527-CE59-01228A5045F3}"/>
              </a:ext>
            </a:extLst>
          </p:cNvPr>
          <p:cNvSpPr/>
          <p:nvPr/>
        </p:nvSpPr>
        <p:spPr>
          <a:xfrm rot="5400000">
            <a:off x="10471632" y="2743544"/>
            <a:ext cx="889433" cy="1018066"/>
          </a:xfrm>
          <a:prstGeom prst="bentArrow">
            <a:avLst>
              <a:gd name="adj1" fmla="val 25000"/>
              <a:gd name="adj2" fmla="val 21600"/>
              <a:gd name="adj3" fmla="val 25000"/>
              <a:gd name="adj4" fmla="val 980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F06AC-50D6-A2F8-3A41-409563DB4AB9}"/>
              </a:ext>
            </a:extLst>
          </p:cNvPr>
          <p:cNvSpPr txBox="1"/>
          <p:nvPr/>
        </p:nvSpPr>
        <p:spPr>
          <a:xfrm>
            <a:off x="10347280" y="2752701"/>
            <a:ext cx="105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ffectLst/>
                <a:latin typeface="JetBrains Mono"/>
              </a:rPr>
              <a:t>generate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6DDE4AD-FBC4-78A3-DB3B-3C6F1EC05AF9}"/>
              </a:ext>
            </a:extLst>
          </p:cNvPr>
          <p:cNvSpPr txBox="1">
            <a:spLocks/>
          </p:cNvSpPr>
          <p:nvPr/>
        </p:nvSpPr>
        <p:spPr>
          <a:xfrm>
            <a:off x="6239988" y="3468674"/>
            <a:ext cx="5516414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200" b="1"/>
              <a:t>Generated  Api</a:t>
            </a:r>
          </a:p>
        </p:txBody>
      </p:sp>
    </p:spTree>
    <p:extLst>
      <p:ext uri="{BB962C8B-B14F-4D97-AF65-F5344CB8AC3E}">
        <p14:creationId xmlns:p14="http://schemas.microsoft.com/office/powerpoint/2010/main" val="4094590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1465592" y="233614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"ToDo 1.1"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"Run command below"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5E8F1-FB50-3D3E-C511-633A89A83827}"/>
              </a:ext>
            </a:extLst>
          </p:cNvPr>
          <p:cNvSpPr txBox="1"/>
          <p:nvPr/>
        </p:nvSpPr>
        <p:spPr>
          <a:xfrm>
            <a:off x="1465590" y="3063579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login-mutation from generated pokemonApi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C43C-8AEC-E960-A660-8A40D761E34E}"/>
              </a:ext>
            </a:extLst>
          </p:cNvPr>
          <p:cNvSpPr txBox="1"/>
          <p:nvPr/>
        </p:nvSpPr>
        <p:spPr>
          <a:xfrm>
            <a:off x="1465588" y="3777827"/>
            <a:ext cx="908586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81985-68A6-520F-D7EA-4CE2C076619B}"/>
              </a:ext>
            </a:extLst>
          </p:cNvPr>
          <p:cNvSpPr txBox="1"/>
          <p:nvPr/>
        </p:nvSpPr>
        <p:spPr>
          <a:xfrm>
            <a:off x="1465592" y="4516491"/>
            <a:ext cx="90858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9194447" y="2442126"/>
            <a:ext cx="1346012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package.json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8C7633-B73C-6F86-E6B8-058430CD3BCA}"/>
              </a:ext>
            </a:extLst>
          </p:cNvPr>
          <p:cNvSpPr txBox="1">
            <a:spLocks/>
          </p:cNvSpPr>
          <p:nvPr/>
        </p:nvSpPr>
        <p:spPr>
          <a:xfrm>
            <a:off x="9097505" y="3177615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2CF0CD-0348-9433-1B24-32F47D74ECC7}"/>
              </a:ext>
            </a:extLst>
          </p:cNvPr>
          <p:cNvSpPr txBox="1">
            <a:spLocks/>
          </p:cNvSpPr>
          <p:nvPr/>
        </p:nvSpPr>
        <p:spPr>
          <a:xfrm>
            <a:off x="9097505" y="3912011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337FB8-8248-C162-577A-3202A23DF851}"/>
              </a:ext>
            </a:extLst>
          </p:cNvPr>
          <p:cNvSpPr txBox="1">
            <a:spLocks/>
          </p:cNvSpPr>
          <p:nvPr/>
        </p:nvSpPr>
        <p:spPr>
          <a:xfrm>
            <a:off x="9086509" y="4627694"/>
            <a:ext cx="1453950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LoginPage.tsx</a:t>
            </a:r>
          </a:p>
        </p:txBody>
      </p:sp>
    </p:spTree>
    <p:extLst>
      <p:ext uri="{BB962C8B-B14F-4D97-AF65-F5344CB8AC3E}">
        <p14:creationId xmlns:p14="http://schemas.microsoft.com/office/powerpoint/2010/main" val="3724287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">
            <a:extLst>
              <a:ext uri="{FF2B5EF4-FFF2-40B4-BE49-F238E27FC236}">
                <a16:creationId xmlns:a16="http://schemas.microsoft.com/office/drawing/2014/main" id="{03605986-8095-81F4-8775-F9D86E565D95}"/>
              </a:ext>
            </a:extLst>
          </p:cNvPr>
          <p:cNvSpPr txBox="1"/>
          <p:nvPr/>
        </p:nvSpPr>
        <p:spPr>
          <a:xfrm>
            <a:off x="1772426" y="4958265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Run login-mutation with credentials in body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login({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 email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password }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EC590F56-3261-6D01-4404-377973FC0D4F}"/>
              </a:ext>
            </a:extLst>
          </p:cNvPr>
          <p:cNvSpPr txBox="1"/>
          <p:nvPr/>
        </p:nvSpPr>
        <p:spPr>
          <a:xfrm>
            <a:off x="1772426" y="3955867"/>
            <a:ext cx="825011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Add ResponsiveLoadingBackdrop when login-mutation isLoading </a:t>
            </a:r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*/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{loginIsLoading ?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&lt;ResponsiveLoadingBackdrop /&gt;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8C6DCBBB-5732-4913-D57C-76861B1A218C}"/>
              </a:ext>
            </a:extLst>
          </p:cNvPr>
          <p:cNvSpPr txBox="1"/>
          <p:nvPr/>
        </p:nvSpPr>
        <p:spPr>
          <a:xfrm>
            <a:off x="1772425" y="2965128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Import and use Login Mutation from generated pokemonApi</a:t>
            </a:r>
            <a:br>
              <a:rPr lang="en-US" i="1">
                <a:solidFill>
                  <a:srgbClr val="A8C023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[login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loginData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loginIsLoading}]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usePostLoginMutation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772424" y="1974389"/>
            <a:ext cx="825011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1">
                    <a:lumMod val="75000"/>
                  </a:schemeClr>
                </a:solidFill>
              </a:rPr>
              <a:t>techlabor_trainings_react_advanced\frontend&gt; </a:t>
            </a:r>
            <a:r>
              <a:rPr lang="de-DE">
                <a:solidFill>
                  <a:srgbClr val="FFFF00"/>
                </a:solidFill>
              </a:rPr>
              <a:t>yarn codegen</a:t>
            </a:r>
          </a:p>
          <a:p>
            <a:endParaRPr lang="de-DE">
              <a:solidFill>
                <a:srgbClr val="FFFF00"/>
              </a:solidFill>
            </a:endParaRPr>
          </a:p>
        </p:txBody>
      </p:sp>
      <p:sp>
        <p:nvSpPr>
          <p:cNvPr id="12" name="ToDo 1.4 Show">
            <a:extLst>
              <a:ext uri="{FF2B5EF4-FFF2-40B4-BE49-F238E27FC236}">
                <a16:creationId xmlns:a16="http://schemas.microsoft.com/office/drawing/2014/main" id="{F531C3B6-FB91-6D22-1535-BBB959354602}"/>
              </a:ext>
            </a:extLst>
          </p:cNvPr>
          <p:cNvSpPr txBox="1"/>
          <p:nvPr/>
        </p:nvSpPr>
        <p:spPr>
          <a:xfrm>
            <a:off x="1772425" y="4958264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1.4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1" name="ToDo 1.3 Show">
            <a:extLst>
              <a:ext uri="{FF2B5EF4-FFF2-40B4-BE49-F238E27FC236}">
                <a16:creationId xmlns:a16="http://schemas.microsoft.com/office/drawing/2014/main" id="{D011ADF6-4368-02CD-9DCC-03FC470763C6}"/>
              </a:ext>
            </a:extLst>
          </p:cNvPr>
          <p:cNvSpPr txBox="1"/>
          <p:nvPr/>
        </p:nvSpPr>
        <p:spPr>
          <a:xfrm>
            <a:off x="1772425" y="3967525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1.3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Solutions</a:t>
            </a:r>
          </a:p>
        </p:txBody>
      </p:sp>
      <p:sp>
        <p:nvSpPr>
          <p:cNvPr id="10" name="ToDo 1.2 Show">
            <a:extLst>
              <a:ext uri="{FF2B5EF4-FFF2-40B4-BE49-F238E27FC236}">
                <a16:creationId xmlns:a16="http://schemas.microsoft.com/office/drawing/2014/main" id="{76B262A1-9EBC-27FA-02D4-B025D1E1623F}"/>
              </a:ext>
            </a:extLst>
          </p:cNvPr>
          <p:cNvSpPr txBox="1"/>
          <p:nvPr/>
        </p:nvSpPr>
        <p:spPr>
          <a:xfrm>
            <a:off x="1772425" y="2976786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1.2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772424" y="1986047"/>
            <a:ext cx="825011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1.1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Leon</a:t>
            </a:r>
          </a:p>
        </p:txBody>
      </p:sp>
    </p:spTree>
    <p:extLst>
      <p:ext uri="{BB962C8B-B14F-4D97-AF65-F5344CB8AC3E}">
        <p14:creationId xmlns:p14="http://schemas.microsoft.com/office/powerpoint/2010/main" val="402464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/>
              <a:t>Projektvorstellung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52AF7AE-6D28-5F74-4840-4E93E33D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6" y="1113865"/>
            <a:ext cx="4630270" cy="4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23F4BF-D194-2B9F-79C3-83416F57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/>
              <a:t>Was kennt ihr bisher, um Zustände zu speichern?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 </a:t>
            </a:r>
            <a:r>
              <a:rPr lang="de-DE" sz="1800" dirty="0" err="1"/>
              <a:t>useState</a:t>
            </a:r>
            <a:r>
              <a:rPr lang="de-DE" sz="1800" dirty="0"/>
              <a:t>-Hook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rgbClr val="5E42F5"/>
              </a:buClr>
            </a:pPr>
            <a:r>
              <a:rPr lang="de-DE" sz="2200" b="1" dirty="0"/>
              <a:t>Das Problem dabei: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 err="1"/>
              <a:t>useState</a:t>
            </a:r>
            <a:r>
              <a:rPr lang="de-DE" sz="1800" dirty="0"/>
              <a:t> speichert den Wert pro Komponente</a:t>
            </a:r>
          </a:p>
          <a:p>
            <a:pPr marL="817180" lvl="1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1800" dirty="0"/>
              <a:t>um auf einen Wert über mehrere Komponenten </a:t>
            </a:r>
            <a:br>
              <a:rPr lang="de-DE" sz="1800" dirty="0"/>
            </a:br>
            <a:r>
              <a:rPr lang="de-DE" sz="1800" dirty="0"/>
              <a:t>hinweg zugreifen zu können müssen </a:t>
            </a:r>
            <a:r>
              <a:rPr lang="de-DE" sz="1800" dirty="0" err="1"/>
              <a:t>props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/>
              <a:t>durchgereicht werden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E17D4-0F78-FFEF-39BB-1BEBE7E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brauchen wir ein Global State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00F64-51FD-F028-F31F-67D1D58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743" y="2832749"/>
            <a:ext cx="5431972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function </a:t>
            </a:r>
            <a:r>
              <a:rPr lang="en-US" altLang="de-DE" sz="1200" dirty="0" err="1">
                <a:solidFill>
                  <a:srgbClr val="A9B7C6"/>
                </a:solidFill>
                <a:latin typeface="Arial Unicode MS"/>
              </a:rPr>
              <a:t>PokemonTabContent</a:t>
            </a: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useState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&gt;(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>
              <a:solidFill>
                <a:srgbClr val="CC7832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const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handleSelectedPokemonId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: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number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=&gt; {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setSelectedPokemonId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200" dirty="0">
              <a:solidFill>
                <a:srgbClr val="A9B7C6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200" dirty="0">
                <a:solidFill>
                  <a:srgbClr val="A9B7C6"/>
                </a:solidFill>
                <a:latin typeface="Arial Unicode MS"/>
              </a:rPr>
              <a:t>}</a:t>
            </a:r>
            <a:endParaRPr kumimoji="0" lang="en-US" altLang="de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25495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42FC5-C576-34B1-08C8-767080A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72" y="805632"/>
            <a:ext cx="5257800" cy="444547"/>
          </a:xfrm>
        </p:spPr>
        <p:txBody>
          <a:bodyPr/>
          <a:lstStyle/>
          <a:p>
            <a:pPr marL="817180" lvl="1" indent="-457200">
              <a:buFont typeface="Wingdings" panose="05000000000000000000" pitchFamily="2" charset="2"/>
              <a:buChar char="Ø"/>
            </a:pPr>
            <a:r>
              <a:rPr lang="de-DE" dirty="0"/>
              <a:t>Die Lösung ohne </a:t>
            </a:r>
            <a:r>
              <a:rPr lang="de-DE" dirty="0" err="1"/>
              <a:t>Prop</a:t>
            </a:r>
            <a:r>
              <a:rPr lang="de-DE" dirty="0"/>
              <a:t>-Kaskaden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5BDEC-46B1-B14C-8602-641C9B1A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BE2A6-7CE7-9F3B-F49C-1960DE096B39}"/>
              </a:ext>
            </a:extLst>
          </p:cNvPr>
          <p:cNvSpPr/>
          <p:nvPr/>
        </p:nvSpPr>
        <p:spPr>
          <a:xfrm>
            <a:off x="838200" y="1575252"/>
            <a:ext cx="6060142" cy="447711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C68B4-DE49-6497-042A-9A3567408BC0}"/>
              </a:ext>
            </a:extLst>
          </p:cNvPr>
          <p:cNvSpPr/>
          <p:nvPr/>
        </p:nvSpPr>
        <p:spPr>
          <a:xfrm>
            <a:off x="1334782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5B9BE-C30F-E69F-C304-14ED32607663}"/>
              </a:ext>
            </a:extLst>
          </p:cNvPr>
          <p:cNvSpPr/>
          <p:nvPr/>
        </p:nvSpPr>
        <p:spPr>
          <a:xfrm>
            <a:off x="990601" y="2656114"/>
            <a:ext cx="4408714" cy="3173185"/>
          </a:xfrm>
          <a:prstGeom prst="rect">
            <a:avLst/>
          </a:prstGeom>
          <a:noFill/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b="1" dirty="0" err="1"/>
              <a:t>ContextProvider</a:t>
            </a:r>
            <a:endParaRPr lang="de-DE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FE1F5-99B1-D9F1-2351-7ED2D338EB5A}"/>
              </a:ext>
            </a:extLst>
          </p:cNvPr>
          <p:cNvSpPr/>
          <p:nvPr/>
        </p:nvSpPr>
        <p:spPr>
          <a:xfrm>
            <a:off x="4191000" y="2252279"/>
            <a:ext cx="1905000" cy="1100522"/>
          </a:xfrm>
          <a:prstGeom prst="rect">
            <a:avLst/>
          </a:prstGeom>
          <a:solidFill>
            <a:srgbClr val="FFC66D"/>
          </a:solidFill>
          <a:ln w="38100">
            <a:solidFill>
              <a:srgbClr val="FFC66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Context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2045-12C3-702C-F3DD-B5DCA8EEF8C6}"/>
              </a:ext>
            </a:extLst>
          </p:cNvPr>
          <p:cNvSpPr/>
          <p:nvPr/>
        </p:nvSpPr>
        <p:spPr>
          <a:xfrm>
            <a:off x="3511923" y="3959313"/>
            <a:ext cx="1595557" cy="1113430"/>
          </a:xfrm>
          <a:prstGeom prst="rect">
            <a:avLst/>
          </a:prstGeom>
          <a:solidFill>
            <a:srgbClr val="5E4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Component</a:t>
            </a:r>
            <a:r>
              <a:rPr lang="de-DE" b="1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C8EA2-DBF0-5CA9-FEAE-A1144F5E6876}"/>
              </a:ext>
            </a:extLst>
          </p:cNvPr>
          <p:cNvSpPr txBox="1"/>
          <p:nvPr/>
        </p:nvSpPr>
        <p:spPr>
          <a:xfrm>
            <a:off x="7260771" y="5683035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Es kann auch mehrere Kontexte geben</a:t>
            </a:r>
          </a:p>
        </p:txBody>
      </p:sp>
    </p:spTree>
    <p:extLst>
      <p:ext uri="{BB962C8B-B14F-4D97-AF65-F5344CB8AC3E}">
        <p14:creationId xmlns:p14="http://schemas.microsoft.com/office/powerpoint/2010/main" val="3272758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AC35A-1443-8A62-DDC5-88ADFAC06814}"/>
              </a:ext>
            </a:extLst>
          </p:cNvPr>
          <p:cNvSpPr txBox="1"/>
          <p:nvPr/>
        </p:nvSpPr>
        <p:spPr>
          <a:xfrm>
            <a:off x="838200" y="1809100"/>
            <a:ext cx="6770915" cy="4308872"/>
          </a:xfrm>
          <a:prstGeom prst="rect">
            <a:avLst/>
          </a:prstGeom>
          <a:noFill/>
          <a:ln w="19050">
            <a:solidFill>
              <a:srgbClr val="5E42F5"/>
            </a:solidFill>
          </a:ln>
        </p:spPr>
        <p:txBody>
          <a:bodyPr wrap="square">
            <a:spAutoFit/>
          </a:bodyPr>
          <a:lstStyle/>
          <a:p>
            <a:r>
              <a:rPr lang="de-DE" sz="1600" dirty="0" err="1"/>
              <a:t>import</a:t>
            </a:r>
            <a:r>
              <a:rPr lang="de-DE" sz="1600" dirty="0"/>
              <a:t> </a:t>
            </a:r>
            <a:r>
              <a:rPr lang="de-DE" sz="1600" dirty="0" err="1"/>
              <a:t>React</a:t>
            </a:r>
            <a:r>
              <a:rPr lang="de-DE" sz="1600" dirty="0"/>
              <a:t>, { </a:t>
            </a:r>
            <a:r>
              <a:rPr lang="de-DE" sz="1600" dirty="0" err="1"/>
              <a:t>createContext</a:t>
            </a:r>
            <a:r>
              <a:rPr lang="de-DE" sz="1600" dirty="0"/>
              <a:t>, </a:t>
            </a:r>
            <a:r>
              <a:rPr lang="de-DE" sz="1600" dirty="0" err="1"/>
              <a:t>useState</a:t>
            </a:r>
            <a:r>
              <a:rPr lang="de-DE" sz="1600" dirty="0"/>
              <a:t>, </a:t>
            </a:r>
            <a:r>
              <a:rPr lang="de-DE" sz="1600" dirty="0" err="1"/>
              <a:t>ReactNode</a:t>
            </a:r>
            <a:r>
              <a:rPr lang="de-DE" sz="1600" dirty="0"/>
              <a:t> } </a:t>
            </a:r>
            <a:r>
              <a:rPr lang="de-DE" sz="1600" dirty="0" err="1"/>
              <a:t>from</a:t>
            </a:r>
            <a:r>
              <a:rPr lang="de-DE" sz="1600" dirty="0"/>
              <a:t> '</a:t>
            </a:r>
            <a:r>
              <a:rPr lang="de-DE" sz="1600" dirty="0" err="1"/>
              <a:t>react</a:t>
            </a:r>
            <a:r>
              <a:rPr lang="de-DE" sz="1600" dirty="0"/>
              <a:t>‘;</a:t>
            </a:r>
          </a:p>
          <a:p>
            <a:endParaRPr lang="de-DE" sz="1600" dirty="0"/>
          </a:p>
          <a:p>
            <a:r>
              <a:rPr lang="de-DE" sz="1600" dirty="0" err="1"/>
              <a:t>export</a:t>
            </a:r>
            <a:r>
              <a:rPr lang="de-DE" sz="1600" dirty="0"/>
              <a:t> interface </a:t>
            </a:r>
            <a:r>
              <a:rPr lang="de-DE" sz="1600" dirty="0" err="1"/>
              <a:t>AppState</a:t>
            </a:r>
            <a:r>
              <a:rPr lang="de-DE" sz="1600" dirty="0"/>
              <a:t> 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user</a:t>
            </a:r>
            <a:r>
              <a:rPr lang="de-DE" sz="1600" dirty="0"/>
              <a:t>: { </a:t>
            </a:r>
            <a:r>
              <a:rPr lang="de-DE" sz="1600" dirty="0" err="1"/>
              <a:t>name</a:t>
            </a:r>
            <a:r>
              <a:rPr lang="de-DE" sz="1600" dirty="0"/>
              <a:t>: </a:t>
            </a:r>
            <a:r>
              <a:rPr lang="de-DE" sz="1600" dirty="0" err="1"/>
              <a:t>string</a:t>
            </a:r>
            <a:r>
              <a:rPr lang="de-DE" sz="1600" dirty="0"/>
              <a:t>; </a:t>
            </a:r>
            <a:r>
              <a:rPr lang="de-DE" sz="1600" dirty="0" err="1"/>
              <a:t>loggedIn</a:t>
            </a:r>
            <a:r>
              <a:rPr lang="de-DE" sz="1600" dirty="0"/>
              <a:t>: </a:t>
            </a:r>
            <a:r>
              <a:rPr lang="de-DE" sz="1600" dirty="0" err="1"/>
              <a:t>boolean</a:t>
            </a:r>
            <a:r>
              <a:rPr lang="de-DE" sz="1600" dirty="0"/>
              <a:t> };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theme</a:t>
            </a:r>
            <a:r>
              <a:rPr lang="de-DE" sz="1600" dirty="0"/>
              <a:t>: </a:t>
            </a:r>
            <a:r>
              <a:rPr lang="de-DE" sz="1600" dirty="0" err="1"/>
              <a:t>string</a:t>
            </a:r>
            <a:r>
              <a:rPr lang="de-DE" sz="1600" dirty="0"/>
              <a:t>;</a:t>
            </a:r>
          </a:p>
          <a:p>
            <a:r>
              <a:rPr lang="de-DE" sz="1600" dirty="0"/>
              <a:t>}</a:t>
            </a:r>
          </a:p>
          <a:p>
            <a:r>
              <a:rPr lang="de-DE" sz="1600" dirty="0" err="1"/>
              <a:t>export</a:t>
            </a:r>
            <a:r>
              <a:rPr lang="de-DE" sz="1600" dirty="0"/>
              <a:t> interface </a:t>
            </a:r>
            <a:r>
              <a:rPr lang="de-DE" sz="1600" dirty="0" err="1"/>
              <a:t>AppContextProps</a:t>
            </a:r>
            <a:r>
              <a:rPr lang="de-DE" sz="1600" dirty="0"/>
              <a:t> 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state</a:t>
            </a:r>
            <a:r>
              <a:rPr lang="de-DE" sz="1600" dirty="0"/>
              <a:t>: </a:t>
            </a:r>
            <a:r>
              <a:rPr lang="de-DE" sz="1600" dirty="0" err="1"/>
              <a:t>AppState</a:t>
            </a:r>
            <a:r>
              <a:rPr lang="de-DE" sz="1600" dirty="0"/>
              <a:t>;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setState</a:t>
            </a:r>
            <a:r>
              <a:rPr lang="de-DE" sz="1600" dirty="0"/>
              <a:t>: </a:t>
            </a:r>
            <a:r>
              <a:rPr lang="de-DE" sz="1600" dirty="0" err="1"/>
              <a:t>React.Dispatch</a:t>
            </a:r>
            <a:r>
              <a:rPr lang="de-DE" sz="1600" dirty="0"/>
              <a:t>&lt;</a:t>
            </a:r>
            <a:r>
              <a:rPr lang="de-DE" sz="1600" dirty="0" err="1"/>
              <a:t>React.SetStateAction</a:t>
            </a:r>
            <a:r>
              <a:rPr lang="de-DE" sz="1600" dirty="0"/>
              <a:t>&lt;</a:t>
            </a:r>
            <a:r>
              <a:rPr lang="de-DE" sz="1600" dirty="0" err="1"/>
              <a:t>AppState</a:t>
            </a:r>
            <a:r>
              <a:rPr lang="de-DE" sz="1600" dirty="0"/>
              <a:t>&gt;&gt;;</a:t>
            </a:r>
          </a:p>
          <a:p>
            <a:r>
              <a:rPr lang="de-DE" sz="1600" dirty="0"/>
              <a:t>}</a:t>
            </a:r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const</a:t>
            </a:r>
            <a:r>
              <a:rPr lang="de-DE" sz="1600" dirty="0"/>
              <a:t> </a:t>
            </a:r>
            <a:r>
              <a:rPr lang="de-DE" sz="1600" dirty="0" err="1"/>
              <a:t>initialState</a:t>
            </a:r>
            <a:r>
              <a:rPr lang="de-DE" sz="1600" dirty="0"/>
              <a:t>: </a:t>
            </a:r>
            <a:r>
              <a:rPr lang="de-DE" sz="1600" dirty="0" err="1"/>
              <a:t>AppState</a:t>
            </a:r>
            <a:r>
              <a:rPr lang="de-DE" sz="1600" dirty="0"/>
              <a:t> = 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user</a:t>
            </a:r>
            <a:r>
              <a:rPr lang="de-DE" sz="1600" dirty="0"/>
              <a:t>: { </a:t>
            </a:r>
            <a:r>
              <a:rPr lang="de-DE" sz="1600" dirty="0" err="1"/>
              <a:t>name</a:t>
            </a:r>
            <a:r>
              <a:rPr lang="de-DE" sz="1600" dirty="0"/>
              <a:t>: '', </a:t>
            </a:r>
            <a:r>
              <a:rPr lang="de-DE" sz="1600" dirty="0" err="1"/>
              <a:t>loggedIn</a:t>
            </a:r>
            <a:r>
              <a:rPr lang="de-DE" sz="1600" dirty="0"/>
              <a:t>: </a:t>
            </a:r>
            <a:r>
              <a:rPr lang="de-DE" sz="1600" dirty="0" err="1"/>
              <a:t>false</a:t>
            </a:r>
            <a:r>
              <a:rPr lang="de-DE" sz="1600" dirty="0"/>
              <a:t> },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theme</a:t>
            </a:r>
            <a:r>
              <a:rPr lang="de-DE" sz="1600" dirty="0"/>
              <a:t>: 'light',</a:t>
            </a:r>
          </a:p>
          <a:p>
            <a:r>
              <a:rPr lang="de-DE" sz="1600" dirty="0"/>
              <a:t>};</a:t>
            </a:r>
          </a:p>
          <a:p>
            <a:endParaRPr lang="de-DE" sz="1600" dirty="0"/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default</a:t>
            </a:r>
            <a:r>
              <a:rPr lang="de-DE" sz="1600" dirty="0"/>
              <a:t> </a:t>
            </a:r>
            <a:r>
              <a:rPr lang="de-DE" sz="1600" dirty="0" err="1"/>
              <a:t>const</a:t>
            </a:r>
            <a:r>
              <a:rPr lang="de-DE" sz="1600" dirty="0"/>
              <a:t> </a:t>
            </a:r>
            <a:r>
              <a:rPr lang="de-DE" sz="1600" dirty="0" err="1"/>
              <a:t>AppContext</a:t>
            </a:r>
            <a:r>
              <a:rPr lang="de-DE" sz="1600" dirty="0"/>
              <a:t> </a:t>
            </a:r>
          </a:p>
          <a:p>
            <a:r>
              <a:rPr lang="de-DE" sz="1600" dirty="0"/>
              <a:t>	= </a:t>
            </a:r>
            <a:r>
              <a:rPr lang="de-DE" sz="1600" dirty="0" err="1"/>
              <a:t>createContext</a:t>
            </a:r>
            <a:r>
              <a:rPr lang="de-DE" sz="1600" dirty="0"/>
              <a:t>&lt;</a:t>
            </a:r>
            <a:r>
              <a:rPr lang="de-DE" sz="1600" dirty="0" err="1"/>
              <a:t>AppContextProps</a:t>
            </a:r>
            <a:r>
              <a:rPr lang="de-DE" sz="1600" dirty="0"/>
              <a:t> | </a:t>
            </a:r>
            <a:r>
              <a:rPr lang="de-DE" sz="1600" dirty="0" err="1"/>
              <a:t>undefined</a:t>
            </a:r>
            <a:r>
              <a:rPr lang="de-DE" sz="1600" dirty="0"/>
              <a:t>&gt;(</a:t>
            </a:r>
            <a:r>
              <a:rPr lang="de-DE" sz="1600" dirty="0" err="1"/>
              <a:t>undefined</a:t>
            </a:r>
            <a:r>
              <a:rPr lang="de-DE" sz="1600" dirty="0"/>
              <a:t>)</a:t>
            </a:r>
            <a:r>
              <a:rPr lang="de-DE" dirty="0"/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761515" y="1690688"/>
            <a:ext cx="40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Typsicher durch Interface, geht aber auch ohne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B58D4-BDC5-8020-C719-7246B07EA927}"/>
              </a:ext>
            </a:extLst>
          </p:cNvPr>
          <p:cNvSpPr txBox="1"/>
          <p:nvPr/>
        </p:nvSpPr>
        <p:spPr>
          <a:xfrm>
            <a:off x="838200" y="14089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AppContext.tsx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4053425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ContextProvider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AC35A-1443-8A62-DDC5-88ADFAC06814}"/>
              </a:ext>
            </a:extLst>
          </p:cNvPr>
          <p:cNvSpPr txBox="1"/>
          <p:nvPr/>
        </p:nvSpPr>
        <p:spPr>
          <a:xfrm>
            <a:off x="838200" y="1841566"/>
            <a:ext cx="7217229" cy="4031873"/>
          </a:xfrm>
          <a:prstGeom prst="rect">
            <a:avLst/>
          </a:prstGeom>
          <a:noFill/>
          <a:ln w="19050">
            <a:solidFill>
              <a:srgbClr val="5E42F5"/>
            </a:solidFill>
          </a:ln>
        </p:spPr>
        <p:txBody>
          <a:bodyPr wrap="square">
            <a:spAutoFit/>
          </a:bodyPr>
          <a:lstStyle/>
          <a:p>
            <a:r>
              <a:rPr lang="de-DE" sz="1600" dirty="0" err="1"/>
              <a:t>import</a:t>
            </a:r>
            <a:r>
              <a:rPr lang="de-DE" sz="1600" dirty="0"/>
              <a:t> </a:t>
            </a:r>
            <a:r>
              <a:rPr lang="de-DE" sz="1600" dirty="0" err="1"/>
              <a:t>AppContext</a:t>
            </a:r>
            <a:r>
              <a:rPr lang="de-DE" sz="1600" dirty="0"/>
              <a:t>, {</a:t>
            </a:r>
            <a:r>
              <a:rPr lang="de-DE" sz="1600" dirty="0" err="1"/>
              <a:t>AppState</a:t>
            </a:r>
            <a:r>
              <a:rPr lang="de-DE" sz="1600" dirty="0"/>
              <a:t>, </a:t>
            </a:r>
            <a:r>
              <a:rPr lang="de-DE" sz="1600" dirty="0" err="1"/>
              <a:t>initialState</a:t>
            </a:r>
            <a:r>
              <a:rPr lang="de-DE" sz="1600" dirty="0"/>
              <a:t>} </a:t>
            </a:r>
            <a:r>
              <a:rPr lang="de-DE" sz="1600" dirty="0" err="1"/>
              <a:t>from</a:t>
            </a:r>
            <a:r>
              <a:rPr lang="de-DE" sz="1600" dirty="0"/>
              <a:t> ‘./</a:t>
            </a:r>
            <a:r>
              <a:rPr lang="de-DE" sz="1600" dirty="0" err="1"/>
              <a:t>AppContext.tsx</a:t>
            </a:r>
            <a:r>
              <a:rPr lang="de-DE" sz="1600" dirty="0"/>
              <a:t>‘</a:t>
            </a:r>
          </a:p>
          <a:p>
            <a:endParaRPr lang="de-DE" sz="1600" dirty="0"/>
          </a:p>
          <a:p>
            <a:r>
              <a:rPr lang="de-DE" sz="1600" dirty="0"/>
              <a:t>interface </a:t>
            </a:r>
            <a:r>
              <a:rPr lang="de-DE" sz="1600" dirty="0" err="1"/>
              <a:t>AppContextProviderProps</a:t>
            </a:r>
            <a:r>
              <a:rPr lang="de-DE" sz="1600" dirty="0"/>
              <a:t> 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children</a:t>
            </a:r>
            <a:r>
              <a:rPr lang="de-DE" sz="1600" dirty="0"/>
              <a:t>: </a:t>
            </a:r>
            <a:r>
              <a:rPr lang="de-DE" sz="1600" dirty="0" err="1"/>
              <a:t>ReactNode</a:t>
            </a:r>
            <a:r>
              <a:rPr lang="de-DE" sz="1600" dirty="0"/>
              <a:t>;</a:t>
            </a:r>
          </a:p>
          <a:p>
            <a:r>
              <a:rPr lang="de-DE" sz="1600" dirty="0"/>
              <a:t>}</a:t>
            </a:r>
          </a:p>
          <a:p>
            <a:endParaRPr lang="de-DE" sz="1600" dirty="0"/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default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 </a:t>
            </a:r>
            <a:r>
              <a:rPr lang="de-DE" sz="1600" dirty="0" err="1"/>
              <a:t>AppContextProvider</a:t>
            </a:r>
            <a:r>
              <a:rPr lang="de-DE" sz="1600" dirty="0"/>
              <a:t> (</a:t>
            </a:r>
            <a:r>
              <a:rPr lang="de-DE" sz="1600" dirty="0" err="1"/>
              <a:t>props</a:t>
            </a:r>
            <a:r>
              <a:rPr lang="de-DE" sz="1600" dirty="0"/>
              <a:t>: </a:t>
            </a:r>
            <a:r>
              <a:rPr lang="de-DE" sz="1600" dirty="0" err="1"/>
              <a:t>AppContextProviderProps</a:t>
            </a:r>
            <a:r>
              <a:rPr lang="de-DE" sz="1600" dirty="0"/>
              <a:t>) =&gt; 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const</a:t>
            </a:r>
            <a:r>
              <a:rPr lang="de-DE" sz="1600" dirty="0"/>
              <a:t> { </a:t>
            </a:r>
            <a:r>
              <a:rPr lang="de-DE" sz="1600" dirty="0" err="1"/>
              <a:t>children</a:t>
            </a:r>
            <a:r>
              <a:rPr lang="de-DE" sz="1600" dirty="0"/>
              <a:t> } = </a:t>
            </a:r>
            <a:r>
              <a:rPr lang="de-DE" sz="1600" dirty="0" err="1"/>
              <a:t>props</a:t>
            </a:r>
            <a:r>
              <a:rPr lang="de-DE" sz="1600" dirty="0"/>
              <a:t>;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const</a:t>
            </a:r>
            <a:r>
              <a:rPr lang="de-DE" sz="1600" dirty="0"/>
              <a:t> [</a:t>
            </a:r>
            <a:r>
              <a:rPr lang="de-DE" sz="1600" dirty="0" err="1"/>
              <a:t>state</a:t>
            </a:r>
            <a:r>
              <a:rPr lang="de-DE" sz="1600" dirty="0"/>
              <a:t>, </a:t>
            </a:r>
            <a:r>
              <a:rPr lang="de-DE" sz="1600" dirty="0" err="1"/>
              <a:t>setState</a:t>
            </a:r>
            <a:r>
              <a:rPr lang="de-DE" sz="1600" dirty="0"/>
              <a:t>] = </a:t>
            </a:r>
            <a:r>
              <a:rPr lang="de-DE" sz="1600" dirty="0" err="1"/>
              <a:t>useState</a:t>
            </a:r>
            <a:r>
              <a:rPr lang="de-DE" sz="1600" dirty="0"/>
              <a:t>&lt;</a:t>
            </a:r>
            <a:r>
              <a:rPr lang="de-DE" sz="1600" dirty="0" err="1"/>
              <a:t>AppState</a:t>
            </a:r>
            <a:r>
              <a:rPr lang="de-DE" sz="1600" dirty="0"/>
              <a:t>&gt;(</a:t>
            </a:r>
            <a:r>
              <a:rPr lang="de-DE" sz="1600" dirty="0" err="1"/>
              <a:t>initialState</a:t>
            </a:r>
            <a:r>
              <a:rPr lang="de-DE" sz="1600" dirty="0"/>
              <a:t>);</a:t>
            </a:r>
          </a:p>
          <a:p>
            <a:endParaRPr lang="de-DE" sz="1600" dirty="0"/>
          </a:p>
          <a:p>
            <a:r>
              <a:rPr lang="de-DE" sz="1600" dirty="0"/>
              <a:t>  </a:t>
            </a:r>
            <a:r>
              <a:rPr lang="de-DE" sz="1600" dirty="0" err="1"/>
              <a:t>return</a:t>
            </a:r>
            <a:r>
              <a:rPr lang="de-DE" sz="1600" dirty="0"/>
              <a:t> (</a:t>
            </a:r>
          </a:p>
          <a:p>
            <a:r>
              <a:rPr lang="de-DE" sz="1600" dirty="0"/>
              <a:t>    &lt;</a:t>
            </a:r>
            <a:r>
              <a:rPr lang="de-DE" sz="1600" dirty="0" err="1"/>
              <a:t>AppContext.Provider</a:t>
            </a:r>
            <a:r>
              <a:rPr lang="de-DE" sz="1600" dirty="0"/>
              <a:t> </a:t>
            </a:r>
            <a:r>
              <a:rPr lang="de-DE" sz="1600" dirty="0" err="1"/>
              <a:t>value</a:t>
            </a:r>
            <a:r>
              <a:rPr lang="de-DE" sz="1600" dirty="0"/>
              <a:t>={{ </a:t>
            </a:r>
            <a:r>
              <a:rPr lang="de-DE" sz="1600" dirty="0" err="1"/>
              <a:t>state</a:t>
            </a:r>
            <a:r>
              <a:rPr lang="de-DE" sz="1600" dirty="0"/>
              <a:t>, </a:t>
            </a:r>
            <a:r>
              <a:rPr lang="de-DE" sz="1600" dirty="0" err="1"/>
              <a:t>setState</a:t>
            </a:r>
            <a:r>
              <a:rPr lang="de-DE" sz="1600" dirty="0"/>
              <a:t> }}&gt;</a:t>
            </a:r>
          </a:p>
          <a:p>
            <a:r>
              <a:rPr lang="de-DE" sz="1600" dirty="0"/>
              <a:t>      {</a:t>
            </a:r>
            <a:r>
              <a:rPr lang="de-DE" sz="1600" dirty="0" err="1"/>
              <a:t>children</a:t>
            </a:r>
            <a:r>
              <a:rPr lang="de-DE" sz="1600" dirty="0"/>
              <a:t>}</a:t>
            </a:r>
          </a:p>
          <a:p>
            <a:r>
              <a:rPr lang="de-DE" sz="1600" dirty="0"/>
              <a:t>    &lt;/</a:t>
            </a:r>
            <a:r>
              <a:rPr lang="de-DE" sz="1600" dirty="0" err="1"/>
              <a:t>AppContext.Provider</a:t>
            </a:r>
            <a:r>
              <a:rPr lang="de-DE" sz="1600" dirty="0"/>
              <a:t>&gt;</a:t>
            </a:r>
          </a:p>
          <a:p>
            <a:r>
              <a:rPr lang="de-DE" sz="1600" dirty="0"/>
              <a:t>  );</a:t>
            </a:r>
          </a:p>
          <a:p>
            <a:r>
              <a:rPr lang="de-DE" sz="1600" dirty="0"/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8088087" y="1635167"/>
            <a:ext cx="410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Anstatt </a:t>
            </a:r>
            <a:r>
              <a:rPr lang="de-DE" dirty="0" err="1"/>
              <a:t>useState</a:t>
            </a:r>
            <a:r>
              <a:rPr lang="de-DE" dirty="0"/>
              <a:t> kann auch ein </a:t>
            </a:r>
            <a:r>
              <a:rPr lang="de-DE" dirty="0" err="1"/>
              <a:t>CustomHook</a:t>
            </a:r>
            <a:r>
              <a:rPr lang="de-DE" dirty="0"/>
              <a:t> benutzt werden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/>
              <a:t>elegant komplexe Logik auslagern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8BE6B-4D88-3A00-C8F9-6DA8357F7B0A}"/>
              </a:ext>
            </a:extLst>
          </p:cNvPr>
          <p:cNvSpPr txBox="1"/>
          <p:nvPr/>
        </p:nvSpPr>
        <p:spPr>
          <a:xfrm>
            <a:off x="838200" y="1441456"/>
            <a:ext cx="296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AppContextProvider.tsx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3428557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AC35A-1443-8A62-DDC5-88ADFAC06814}"/>
              </a:ext>
            </a:extLst>
          </p:cNvPr>
          <p:cNvSpPr txBox="1"/>
          <p:nvPr/>
        </p:nvSpPr>
        <p:spPr>
          <a:xfrm>
            <a:off x="838200" y="1811804"/>
            <a:ext cx="6770915" cy="2308324"/>
          </a:xfrm>
          <a:prstGeom prst="rect">
            <a:avLst/>
          </a:prstGeom>
          <a:noFill/>
          <a:ln w="19050">
            <a:solidFill>
              <a:srgbClr val="5E42F5"/>
            </a:solidFill>
          </a:ln>
        </p:spPr>
        <p:txBody>
          <a:bodyPr wrap="square">
            <a:spAutoFit/>
          </a:bodyPr>
          <a:lstStyle/>
          <a:p>
            <a:r>
              <a:rPr lang="de-DE" sz="1600" dirty="0" err="1"/>
              <a:t>import</a:t>
            </a:r>
            <a:r>
              <a:rPr lang="de-DE" sz="1600" dirty="0"/>
              <a:t> </a:t>
            </a:r>
            <a:r>
              <a:rPr lang="de-DE" sz="1600" dirty="0" err="1"/>
              <a:t>AppContextProvider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‘./</a:t>
            </a:r>
            <a:r>
              <a:rPr lang="de-DE" sz="1600" dirty="0" err="1"/>
              <a:t>AppContextProvider.tsx</a:t>
            </a:r>
            <a:r>
              <a:rPr lang="de-DE" sz="1600" dirty="0"/>
              <a:t>‘</a:t>
            </a:r>
          </a:p>
          <a:p>
            <a:endParaRPr lang="de-DE" sz="1600" dirty="0"/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default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 App () =&gt; 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return</a:t>
            </a:r>
            <a:r>
              <a:rPr lang="de-DE" sz="1600" dirty="0"/>
              <a:t> (</a:t>
            </a:r>
          </a:p>
          <a:p>
            <a:r>
              <a:rPr lang="de-DE" sz="1600" dirty="0"/>
              <a:t>    &lt;</a:t>
            </a:r>
            <a:r>
              <a:rPr lang="de-DE" sz="1600" dirty="0" err="1"/>
              <a:t>AppContextProvider</a:t>
            </a:r>
            <a:r>
              <a:rPr lang="de-DE" sz="1600" dirty="0"/>
              <a:t>&gt;</a:t>
            </a:r>
          </a:p>
          <a:p>
            <a:r>
              <a:rPr lang="de-DE" sz="1600" dirty="0"/>
              <a:t>      &lt;Router /&gt;</a:t>
            </a:r>
          </a:p>
          <a:p>
            <a:r>
              <a:rPr lang="de-DE" sz="1600" dirty="0"/>
              <a:t>    &lt;/</a:t>
            </a:r>
            <a:r>
              <a:rPr lang="de-DE" sz="1600" dirty="0" err="1"/>
              <a:t>AppContextProvider</a:t>
            </a:r>
            <a:r>
              <a:rPr lang="de-DE" sz="1600" dirty="0"/>
              <a:t>&gt;</a:t>
            </a:r>
          </a:p>
          <a:p>
            <a:r>
              <a:rPr lang="de-DE" sz="1600" dirty="0"/>
              <a:t>  );</a:t>
            </a:r>
          </a:p>
          <a:p>
            <a:r>
              <a:rPr lang="de-DE" sz="1600" dirty="0"/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42F5"/>
              </a:buClr>
              <a:buFont typeface="Arial" panose="020B0604020202020204" pitchFamily="34" charset="0"/>
              <a:buChar char="•"/>
            </a:pPr>
            <a:r>
              <a:rPr lang="de-DE" dirty="0"/>
              <a:t>Provider können ineinander geschachtelt werden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3115920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API –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AC35A-1443-8A62-DDC5-88ADFAC06814}"/>
              </a:ext>
            </a:extLst>
          </p:cNvPr>
          <p:cNvSpPr txBox="1"/>
          <p:nvPr/>
        </p:nvSpPr>
        <p:spPr>
          <a:xfrm>
            <a:off x="838200" y="1782553"/>
            <a:ext cx="6770915" cy="4278094"/>
          </a:xfrm>
          <a:prstGeom prst="rect">
            <a:avLst/>
          </a:prstGeom>
          <a:noFill/>
          <a:ln w="19050">
            <a:solidFill>
              <a:srgbClr val="5E42F5"/>
            </a:solidFill>
          </a:ln>
        </p:spPr>
        <p:txBody>
          <a:bodyPr wrap="square">
            <a:spAutoFit/>
          </a:bodyPr>
          <a:lstStyle/>
          <a:p>
            <a:r>
              <a:rPr lang="de-DE" sz="1600" dirty="0" err="1"/>
              <a:t>import</a:t>
            </a:r>
            <a:r>
              <a:rPr lang="de-DE" sz="1600" dirty="0"/>
              <a:t> { </a:t>
            </a:r>
            <a:r>
              <a:rPr lang="de-DE" sz="1600" dirty="0" err="1"/>
              <a:t>useContext</a:t>
            </a:r>
            <a:r>
              <a:rPr lang="de-DE" sz="1600" dirty="0"/>
              <a:t> } </a:t>
            </a:r>
            <a:r>
              <a:rPr lang="de-DE" sz="1600" dirty="0" err="1"/>
              <a:t>from</a:t>
            </a:r>
            <a:r>
              <a:rPr lang="de-DE" sz="1600" dirty="0"/>
              <a:t> ‘</a:t>
            </a:r>
            <a:r>
              <a:rPr lang="de-DE" sz="1600" dirty="0" err="1"/>
              <a:t>react</a:t>
            </a:r>
            <a:r>
              <a:rPr lang="de-DE" sz="1600" dirty="0"/>
              <a:t>‘;</a:t>
            </a:r>
          </a:p>
          <a:p>
            <a:r>
              <a:rPr lang="de-DE" sz="1600" dirty="0" err="1"/>
              <a:t>import</a:t>
            </a:r>
            <a:r>
              <a:rPr lang="de-DE" sz="1600" dirty="0"/>
              <a:t> </a:t>
            </a:r>
            <a:r>
              <a:rPr lang="de-DE" sz="1600" dirty="0" err="1"/>
              <a:t>AppContext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 ‘./</a:t>
            </a:r>
            <a:r>
              <a:rPr lang="de-DE" sz="1600" dirty="0" err="1"/>
              <a:t>AppContext.tsx</a:t>
            </a:r>
            <a:r>
              <a:rPr lang="de-DE" sz="1600" dirty="0"/>
              <a:t>‘</a:t>
            </a:r>
          </a:p>
          <a:p>
            <a:endParaRPr lang="de-DE" sz="1600" dirty="0"/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default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 Component1 () =&gt; 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const</a:t>
            </a:r>
            <a:r>
              <a:rPr lang="de-DE" sz="1600" dirty="0"/>
              <a:t> { </a:t>
            </a:r>
            <a:r>
              <a:rPr lang="de-DE" sz="1600" dirty="0" err="1"/>
              <a:t>state</a:t>
            </a:r>
            <a:r>
              <a:rPr lang="de-DE" sz="1600" dirty="0"/>
              <a:t>, </a:t>
            </a:r>
            <a:r>
              <a:rPr lang="de-DE" sz="1600" dirty="0" err="1"/>
              <a:t>setState</a:t>
            </a:r>
            <a:r>
              <a:rPr lang="de-DE" sz="1600" dirty="0"/>
              <a:t> } = </a:t>
            </a:r>
            <a:r>
              <a:rPr lang="de-DE" sz="1600" dirty="0" err="1"/>
              <a:t>useContext</a:t>
            </a:r>
            <a:r>
              <a:rPr lang="de-DE" sz="1600" dirty="0"/>
              <a:t>(</a:t>
            </a:r>
            <a:r>
              <a:rPr lang="de-DE" sz="1600" dirty="0" err="1"/>
              <a:t>AppContext</a:t>
            </a:r>
            <a:r>
              <a:rPr lang="de-DE" sz="1600" dirty="0"/>
              <a:t>);</a:t>
            </a:r>
          </a:p>
          <a:p>
            <a:endParaRPr lang="de-DE" sz="1600" dirty="0"/>
          </a:p>
          <a:p>
            <a:r>
              <a:rPr lang="de-DE" sz="1600" dirty="0"/>
              <a:t>  </a:t>
            </a:r>
            <a:r>
              <a:rPr lang="de-DE" sz="1600" dirty="0" err="1"/>
              <a:t>const</a:t>
            </a:r>
            <a:r>
              <a:rPr lang="de-DE" sz="1600" dirty="0"/>
              <a:t> </a:t>
            </a:r>
            <a:r>
              <a:rPr lang="de-DE" sz="1600" dirty="0" err="1"/>
              <a:t>handleThemeToggle</a:t>
            </a:r>
            <a:r>
              <a:rPr lang="de-DE" sz="1600" dirty="0"/>
              <a:t> = () =&gt; {</a:t>
            </a:r>
          </a:p>
          <a:p>
            <a:r>
              <a:rPr lang="de-DE" sz="1600" dirty="0"/>
              <a:t>     </a:t>
            </a:r>
            <a:r>
              <a:rPr lang="de-DE" sz="1600" dirty="0" err="1"/>
              <a:t>setState</a:t>
            </a:r>
            <a:r>
              <a:rPr lang="de-DE" sz="1600" dirty="0"/>
              <a:t>({</a:t>
            </a:r>
          </a:p>
          <a:p>
            <a:r>
              <a:rPr lang="de-DE" sz="1600" dirty="0"/>
              <a:t>        …</a:t>
            </a:r>
            <a:r>
              <a:rPr lang="de-DE" sz="1600" dirty="0" err="1"/>
              <a:t>state</a:t>
            </a:r>
            <a:r>
              <a:rPr lang="de-DE" sz="1600" dirty="0"/>
              <a:t>,</a:t>
            </a:r>
          </a:p>
          <a:p>
            <a:r>
              <a:rPr lang="de-DE" sz="1600" dirty="0"/>
              <a:t>       </a:t>
            </a:r>
            <a:r>
              <a:rPr lang="de-DE" sz="1600" dirty="0" err="1"/>
              <a:t>theme</a:t>
            </a:r>
            <a:r>
              <a:rPr lang="de-DE" sz="1600" dirty="0"/>
              <a:t>: </a:t>
            </a:r>
            <a:r>
              <a:rPr lang="de-DE" sz="1600" dirty="0" err="1"/>
              <a:t>theme</a:t>
            </a:r>
            <a:r>
              <a:rPr lang="de-DE" sz="1600" dirty="0"/>
              <a:t> === ‘light‘ ? ‘</a:t>
            </a:r>
            <a:r>
              <a:rPr lang="de-DE" sz="1600" dirty="0" err="1"/>
              <a:t>dark</a:t>
            </a:r>
            <a:r>
              <a:rPr lang="de-DE" sz="1600" dirty="0"/>
              <a:t>‘ : ‘light‘;</a:t>
            </a:r>
          </a:p>
          <a:p>
            <a:r>
              <a:rPr lang="de-DE" sz="1600" dirty="0"/>
              <a:t>     })</a:t>
            </a:r>
          </a:p>
          <a:p>
            <a:r>
              <a:rPr lang="de-DE" sz="1600" dirty="0"/>
              <a:t>  }</a:t>
            </a:r>
          </a:p>
          <a:p>
            <a:endParaRPr lang="de-DE" sz="1600" dirty="0"/>
          </a:p>
          <a:p>
            <a:r>
              <a:rPr lang="de-DE" sz="1600" dirty="0"/>
              <a:t>  </a:t>
            </a:r>
            <a:r>
              <a:rPr lang="de-DE" sz="1600" dirty="0" err="1"/>
              <a:t>return</a:t>
            </a:r>
            <a:r>
              <a:rPr lang="de-DE" sz="1600" dirty="0"/>
              <a:t> (</a:t>
            </a:r>
          </a:p>
          <a:p>
            <a:r>
              <a:rPr lang="de-DE" sz="1600" dirty="0"/>
              <a:t>    &lt;Button </a:t>
            </a:r>
            <a:r>
              <a:rPr lang="de-DE" sz="1600" dirty="0" err="1"/>
              <a:t>onClick</a:t>
            </a:r>
            <a:r>
              <a:rPr lang="de-DE" sz="1600" dirty="0"/>
              <a:t>={</a:t>
            </a:r>
            <a:r>
              <a:rPr lang="de-DE" sz="1600" dirty="0" err="1"/>
              <a:t>handleThemeToggle</a:t>
            </a:r>
            <a:r>
              <a:rPr lang="de-DE" sz="1600" dirty="0"/>
              <a:t>}&gt;</a:t>
            </a:r>
            <a:r>
              <a:rPr lang="de-DE" sz="1600" dirty="0" err="1"/>
              <a:t>Toggle</a:t>
            </a:r>
            <a:r>
              <a:rPr lang="de-DE" sz="1600" dirty="0"/>
              <a:t> </a:t>
            </a:r>
            <a:r>
              <a:rPr lang="de-DE" sz="1600" dirty="0" err="1"/>
              <a:t>Theme</a:t>
            </a:r>
            <a:r>
              <a:rPr lang="de-DE" sz="1600" dirty="0"/>
              <a:t>&lt;/Button&gt;</a:t>
            </a:r>
          </a:p>
          <a:p>
            <a:r>
              <a:rPr lang="de-DE" sz="1600" dirty="0"/>
              <a:t>  );</a:t>
            </a:r>
          </a:p>
          <a:p>
            <a:r>
              <a:rPr lang="de-DE" sz="1600" dirty="0"/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AE71E-E761-4F5C-77F1-8D893160403E}"/>
              </a:ext>
            </a:extLst>
          </p:cNvPr>
          <p:cNvSpPr txBox="1"/>
          <p:nvPr/>
        </p:nvSpPr>
        <p:spPr>
          <a:xfrm>
            <a:off x="7859486" y="1488639"/>
            <a:ext cx="41039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E42F5"/>
              </a:buClr>
            </a:pPr>
            <a:r>
              <a:rPr lang="de-DE" dirty="0"/>
              <a:t>Noch besser: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handleThemeToggle</a:t>
            </a:r>
            <a:r>
              <a:rPr lang="de-DE" dirty="0"/>
              <a:t> in </a:t>
            </a:r>
            <a:r>
              <a:rPr lang="de-DE" dirty="0" err="1"/>
              <a:t>Context</a:t>
            </a:r>
            <a:r>
              <a:rPr lang="de-DE" dirty="0"/>
              <a:t> auslagern, statt generell </a:t>
            </a:r>
            <a:r>
              <a:rPr lang="de-DE" dirty="0" err="1"/>
              <a:t>setState</a:t>
            </a:r>
            <a:r>
              <a:rPr lang="de-DE" dirty="0"/>
              <a:t> zu benutzen</a:t>
            </a:r>
          </a:p>
          <a:p>
            <a:pPr marL="742950" lvl="1" indent="-285750">
              <a:buClr>
                <a:srgbClr val="5E42F5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Clr>
                <a:srgbClr val="5E42F5"/>
              </a:buClr>
            </a:pPr>
            <a:r>
              <a:rPr lang="de-DE" dirty="0"/>
              <a:t>TODO: Auf nächster Folie nochmal zeigen???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E2BB-1E26-A890-28BF-889C7A4EC343}"/>
              </a:ext>
            </a:extLst>
          </p:cNvPr>
          <p:cNvSpPr txBox="1"/>
          <p:nvPr/>
        </p:nvSpPr>
        <p:spPr>
          <a:xfrm>
            <a:off x="838200" y="1351666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</p:spTree>
    <p:extLst>
      <p:ext uri="{BB962C8B-B14F-4D97-AF65-F5344CB8AC3E}">
        <p14:creationId xmlns:p14="http://schemas.microsoft.com/office/powerpoint/2010/main" val="1496258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1817F-C2DF-1F3D-3953-E3236AFF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Spezielle </a:t>
            </a:r>
            <a:r>
              <a:rPr lang="de-DE" sz="2200" dirty="0" err="1"/>
              <a:t>Context</a:t>
            </a:r>
            <a:r>
              <a:rPr lang="de-DE" sz="2200" dirty="0"/>
              <a:t>-API für komplexere </a:t>
            </a:r>
            <a:r>
              <a:rPr lang="de-DE" sz="2200" dirty="0" err="1"/>
              <a:t>Anwendunsfälle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Single Source </a:t>
            </a:r>
            <a:r>
              <a:rPr lang="de-DE" sz="2200" dirty="0" err="1"/>
              <a:t>of</a:t>
            </a:r>
            <a:r>
              <a:rPr lang="de-DE" sz="2200" dirty="0"/>
              <a:t> Truth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Übersichtlich durch fachliche Aufteilung in Slices</a:t>
            </a:r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Mehr Funktionalität durch </a:t>
            </a:r>
            <a:r>
              <a:rPr lang="de-DE" sz="2200" dirty="0" err="1"/>
              <a:t>Reducer</a:t>
            </a:r>
            <a:endParaRPr lang="de-DE" sz="2200" dirty="0"/>
          </a:p>
          <a:p>
            <a:pPr marL="457200" indent="-457200">
              <a:buClr>
                <a:srgbClr val="5E42F5"/>
              </a:buClr>
              <a:buFont typeface="Wingdings" panose="05000000000000000000" pitchFamily="2" charset="2"/>
              <a:buChar char="Ø"/>
            </a:pPr>
            <a:r>
              <a:rPr lang="de-DE" sz="2200" dirty="0"/>
              <a:t>Kompatibel mit vielen weiteren </a:t>
            </a:r>
            <a:r>
              <a:rPr lang="de-DE" sz="2200" dirty="0" err="1"/>
              <a:t>Redux</a:t>
            </a:r>
            <a:r>
              <a:rPr lang="de-DE" sz="2200" dirty="0"/>
              <a:t>-Tools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99F37-5CF5-1D80-7CF0-F1B486B0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553856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74E941-C65F-5D09-FF5F-319EEC21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E4EC5-80FE-D70D-8A4C-540D502ABD39}"/>
              </a:ext>
            </a:extLst>
          </p:cNvPr>
          <p:cNvSpPr txBox="1"/>
          <p:nvPr/>
        </p:nvSpPr>
        <p:spPr>
          <a:xfrm>
            <a:off x="838200" y="6123543"/>
            <a:ext cx="754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https://redux.js.org/tutorials/fundamentals/part-2-concepts-data-flow</a:t>
            </a:r>
          </a:p>
        </p:txBody>
      </p:sp>
      <p:pic>
        <p:nvPicPr>
          <p:cNvPr id="8" name="Content Placeholder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D91CE41-A16D-33A9-2BC4-FEB0992EA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943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133574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AC35A-1443-8A62-DDC5-88ADFAC06814}"/>
              </a:ext>
            </a:extLst>
          </p:cNvPr>
          <p:cNvSpPr txBox="1"/>
          <p:nvPr/>
        </p:nvSpPr>
        <p:spPr>
          <a:xfrm>
            <a:off x="838200" y="1811804"/>
            <a:ext cx="6770915" cy="2800767"/>
          </a:xfrm>
          <a:prstGeom prst="rect">
            <a:avLst/>
          </a:prstGeom>
          <a:noFill/>
          <a:ln w="19050">
            <a:solidFill>
              <a:srgbClr val="5E42F5"/>
            </a:solidFill>
          </a:ln>
        </p:spPr>
        <p:txBody>
          <a:bodyPr wrap="square">
            <a:spAutoFit/>
          </a:bodyPr>
          <a:lstStyle/>
          <a:p>
            <a:r>
              <a:rPr lang="de-DE" sz="1600" dirty="0" err="1"/>
              <a:t>import</a:t>
            </a:r>
            <a:r>
              <a:rPr lang="de-DE" sz="1600" dirty="0"/>
              <a:t> { </a:t>
            </a:r>
            <a:r>
              <a:rPr lang="de-DE" sz="1600" dirty="0" err="1"/>
              <a:t>configureStore</a:t>
            </a:r>
            <a:r>
              <a:rPr lang="de-DE" sz="1600" dirty="0"/>
              <a:t> } </a:t>
            </a:r>
            <a:r>
              <a:rPr lang="de-DE" sz="1600" dirty="0" err="1"/>
              <a:t>from</a:t>
            </a:r>
            <a:r>
              <a:rPr lang="de-DE" sz="1600" dirty="0"/>
              <a:t> '@</a:t>
            </a:r>
            <a:r>
              <a:rPr lang="de-DE" sz="1600" dirty="0" err="1"/>
              <a:t>reduxjs</a:t>
            </a:r>
            <a:r>
              <a:rPr lang="de-DE" sz="1600" dirty="0"/>
              <a:t>/</a:t>
            </a:r>
            <a:r>
              <a:rPr lang="de-DE" sz="1600" dirty="0" err="1"/>
              <a:t>toolkit</a:t>
            </a:r>
            <a:r>
              <a:rPr lang="de-DE" sz="1600" dirty="0"/>
              <a:t>';</a:t>
            </a:r>
          </a:p>
          <a:p>
            <a:r>
              <a:rPr lang="de-DE" sz="1600" dirty="0" err="1"/>
              <a:t>import</a:t>
            </a:r>
            <a:r>
              <a:rPr lang="de-DE" sz="1600" dirty="0"/>
              <a:t> </a:t>
            </a:r>
            <a:r>
              <a:rPr lang="de-DE" sz="1600" dirty="0" err="1"/>
              <a:t>userReducer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'../</a:t>
            </a:r>
            <a:r>
              <a:rPr lang="de-DE" sz="1600" dirty="0" err="1"/>
              <a:t>features</a:t>
            </a:r>
            <a:r>
              <a:rPr lang="de-DE" sz="1600" dirty="0"/>
              <a:t>/</a:t>
            </a:r>
            <a:r>
              <a:rPr lang="de-DE" sz="1600" dirty="0" err="1"/>
              <a:t>user</a:t>
            </a:r>
            <a:r>
              <a:rPr lang="de-DE" sz="1600" dirty="0"/>
              <a:t>/</a:t>
            </a:r>
            <a:r>
              <a:rPr lang="de-DE" sz="1600" dirty="0" err="1"/>
              <a:t>userSlice</a:t>
            </a:r>
            <a:r>
              <a:rPr lang="de-DE" sz="1600" dirty="0"/>
              <a:t>';</a:t>
            </a:r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const</a:t>
            </a:r>
            <a:r>
              <a:rPr lang="de-DE" sz="1600" dirty="0"/>
              <a:t> </a:t>
            </a:r>
            <a:r>
              <a:rPr lang="de-DE" sz="1600" dirty="0" err="1"/>
              <a:t>store</a:t>
            </a:r>
            <a:r>
              <a:rPr lang="de-DE" sz="1600" dirty="0"/>
              <a:t> = </a:t>
            </a:r>
            <a:r>
              <a:rPr lang="de-DE" sz="1600" dirty="0" err="1"/>
              <a:t>configureStore</a:t>
            </a:r>
            <a:r>
              <a:rPr lang="de-DE" sz="1600" dirty="0"/>
              <a:t>({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reducer</a:t>
            </a:r>
            <a:r>
              <a:rPr lang="de-DE" sz="1600" dirty="0"/>
              <a:t>: {</a:t>
            </a:r>
          </a:p>
          <a:p>
            <a:r>
              <a:rPr lang="de-DE" sz="1600" dirty="0"/>
              <a:t>    </a:t>
            </a:r>
            <a:r>
              <a:rPr lang="de-DE" sz="1600" dirty="0" err="1"/>
              <a:t>user</a:t>
            </a:r>
            <a:r>
              <a:rPr lang="de-DE" sz="1600" dirty="0"/>
              <a:t>: </a:t>
            </a:r>
            <a:r>
              <a:rPr lang="de-DE" sz="1600" dirty="0" err="1"/>
              <a:t>userReducer</a:t>
            </a:r>
            <a:r>
              <a:rPr lang="de-DE" sz="1600" dirty="0"/>
              <a:t>,</a:t>
            </a:r>
          </a:p>
          <a:p>
            <a:r>
              <a:rPr lang="de-DE" sz="1600" dirty="0"/>
              <a:t>  },</a:t>
            </a:r>
          </a:p>
          <a:p>
            <a:r>
              <a:rPr lang="de-DE" sz="1600" dirty="0"/>
              <a:t>});</a:t>
            </a:r>
          </a:p>
          <a:p>
            <a:endParaRPr lang="de-DE" sz="1600" dirty="0"/>
          </a:p>
          <a:p>
            <a:r>
              <a:rPr lang="de-DE" sz="1600" dirty="0"/>
              <a:t>// </a:t>
            </a:r>
            <a:r>
              <a:rPr lang="de-DE" sz="1600" dirty="0" err="1"/>
              <a:t>Infer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`</a:t>
            </a:r>
            <a:r>
              <a:rPr lang="de-DE" sz="1600" dirty="0" err="1"/>
              <a:t>RootState</a:t>
            </a:r>
            <a:r>
              <a:rPr lang="de-DE" sz="1600" dirty="0"/>
              <a:t>` and `</a:t>
            </a:r>
            <a:r>
              <a:rPr lang="de-DE" sz="1600" dirty="0" err="1"/>
              <a:t>AppDispatch</a:t>
            </a:r>
            <a:r>
              <a:rPr lang="de-DE" sz="1600" dirty="0"/>
              <a:t>` </a:t>
            </a:r>
            <a:r>
              <a:rPr lang="de-DE" sz="1600" dirty="0" err="1"/>
              <a:t>types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store</a:t>
            </a:r>
            <a:r>
              <a:rPr lang="de-DE" sz="1600" dirty="0"/>
              <a:t> </a:t>
            </a:r>
            <a:r>
              <a:rPr lang="de-DE" sz="1600" dirty="0" err="1"/>
              <a:t>itself</a:t>
            </a:r>
            <a:endParaRPr lang="de-DE" sz="1600" dirty="0"/>
          </a:p>
          <a:p>
            <a:r>
              <a:rPr lang="de-DE" sz="1600" dirty="0" err="1"/>
              <a:t>export</a:t>
            </a:r>
            <a:r>
              <a:rPr lang="de-DE" sz="1600" dirty="0"/>
              <a:t> type </a:t>
            </a:r>
            <a:r>
              <a:rPr lang="de-DE" sz="1600" dirty="0" err="1"/>
              <a:t>RootState</a:t>
            </a:r>
            <a:r>
              <a:rPr lang="de-DE" sz="1600" dirty="0"/>
              <a:t> = </a:t>
            </a:r>
            <a:r>
              <a:rPr lang="de-DE" sz="1600" dirty="0" err="1"/>
              <a:t>ReturnType</a:t>
            </a:r>
            <a:r>
              <a:rPr lang="de-DE" sz="1600" dirty="0"/>
              <a:t>&lt;</a:t>
            </a:r>
            <a:r>
              <a:rPr lang="de-DE" sz="1600" dirty="0" err="1"/>
              <a:t>typeof</a:t>
            </a:r>
            <a:r>
              <a:rPr lang="de-DE" sz="1600" dirty="0"/>
              <a:t> </a:t>
            </a:r>
            <a:r>
              <a:rPr lang="de-DE" sz="1600" dirty="0" err="1"/>
              <a:t>store.getState</a:t>
            </a:r>
            <a:r>
              <a:rPr lang="de-DE" sz="1600" dirty="0"/>
              <a:t>&gt;;</a:t>
            </a:r>
          </a:p>
          <a:p>
            <a:r>
              <a:rPr lang="de-DE" sz="1600" dirty="0" err="1"/>
              <a:t>export</a:t>
            </a:r>
            <a:r>
              <a:rPr lang="de-DE" sz="1600" dirty="0"/>
              <a:t> type </a:t>
            </a:r>
            <a:r>
              <a:rPr lang="de-DE" sz="1600" dirty="0" err="1"/>
              <a:t>AppDispatch</a:t>
            </a:r>
            <a:r>
              <a:rPr lang="de-DE" sz="1600" dirty="0"/>
              <a:t> = </a:t>
            </a:r>
            <a:r>
              <a:rPr lang="de-DE" sz="1600" dirty="0" err="1"/>
              <a:t>typeof</a:t>
            </a:r>
            <a:r>
              <a:rPr lang="de-DE" sz="1600" dirty="0"/>
              <a:t> </a:t>
            </a:r>
            <a:r>
              <a:rPr lang="de-DE" sz="1600" dirty="0" err="1"/>
              <a:t>store.dispatch</a:t>
            </a:r>
            <a:r>
              <a:rPr lang="de-DE" sz="1600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store.ts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834958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Reducer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AC35A-1443-8A62-DDC5-88ADFAC06814}"/>
              </a:ext>
            </a:extLst>
          </p:cNvPr>
          <p:cNvSpPr txBox="1"/>
          <p:nvPr/>
        </p:nvSpPr>
        <p:spPr>
          <a:xfrm>
            <a:off x="838200" y="1811804"/>
            <a:ext cx="6770915" cy="4770537"/>
          </a:xfrm>
          <a:prstGeom prst="rect">
            <a:avLst/>
          </a:prstGeom>
          <a:noFill/>
          <a:ln w="19050">
            <a:solidFill>
              <a:srgbClr val="5E42F5"/>
            </a:solidFill>
          </a:ln>
        </p:spPr>
        <p:txBody>
          <a:bodyPr wrap="square">
            <a:spAutoFit/>
          </a:bodyPr>
          <a:lstStyle/>
          <a:p>
            <a:r>
              <a:rPr lang="de-DE" sz="1600" dirty="0" err="1"/>
              <a:t>import</a:t>
            </a:r>
            <a:r>
              <a:rPr lang="de-DE" sz="1600" dirty="0"/>
              <a:t> { </a:t>
            </a:r>
            <a:r>
              <a:rPr lang="de-DE" sz="1600" dirty="0" err="1"/>
              <a:t>createSlice</a:t>
            </a:r>
            <a:r>
              <a:rPr lang="de-DE" sz="1600" dirty="0"/>
              <a:t>, </a:t>
            </a:r>
            <a:r>
              <a:rPr lang="de-DE" sz="1600" dirty="0" err="1"/>
              <a:t>PayloadAction</a:t>
            </a:r>
            <a:r>
              <a:rPr lang="de-DE" sz="1600" dirty="0"/>
              <a:t> } </a:t>
            </a:r>
            <a:r>
              <a:rPr lang="de-DE" sz="1600" dirty="0" err="1"/>
              <a:t>from</a:t>
            </a:r>
            <a:r>
              <a:rPr lang="de-DE" sz="1600" dirty="0"/>
              <a:t> '@</a:t>
            </a:r>
            <a:r>
              <a:rPr lang="de-DE" sz="1600" dirty="0" err="1"/>
              <a:t>reduxjs</a:t>
            </a:r>
            <a:r>
              <a:rPr lang="de-DE" sz="1600" dirty="0"/>
              <a:t>/</a:t>
            </a:r>
            <a:r>
              <a:rPr lang="de-DE" sz="1600" dirty="0" err="1"/>
              <a:t>toolkit</a:t>
            </a:r>
            <a:r>
              <a:rPr lang="de-DE" sz="1600" dirty="0"/>
              <a:t>‘;</a:t>
            </a:r>
            <a:endParaRPr lang="en-US" sz="1600" dirty="0"/>
          </a:p>
          <a:p>
            <a:r>
              <a:rPr lang="en-US" sz="1600" dirty="0"/>
              <a:t>import { </a:t>
            </a:r>
            <a:r>
              <a:rPr lang="en-US" sz="1600" dirty="0" err="1"/>
              <a:t>RootState</a:t>
            </a:r>
            <a:r>
              <a:rPr lang="en-US" sz="1600" dirty="0"/>
              <a:t> } from '../../app/store';</a:t>
            </a:r>
          </a:p>
          <a:p>
            <a:r>
              <a:rPr lang="en-US" sz="1600" dirty="0"/>
              <a:t>import { </a:t>
            </a:r>
            <a:r>
              <a:rPr lang="en-US" sz="1600" dirty="0" err="1"/>
              <a:t>useSelector</a:t>
            </a:r>
            <a:r>
              <a:rPr lang="en-US" sz="1600" dirty="0"/>
              <a:t> } from 'react-redux';</a:t>
            </a:r>
            <a:endParaRPr lang="de-DE" sz="1600" dirty="0"/>
          </a:p>
          <a:p>
            <a:r>
              <a:rPr lang="de-DE" sz="1600" dirty="0"/>
              <a:t>…</a:t>
            </a:r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const</a:t>
            </a:r>
            <a:r>
              <a:rPr lang="de-DE" sz="1600" dirty="0"/>
              <a:t> </a:t>
            </a:r>
            <a:r>
              <a:rPr lang="de-DE" sz="1600" dirty="0" err="1"/>
              <a:t>userSlice</a:t>
            </a:r>
            <a:r>
              <a:rPr lang="de-DE" sz="1600" dirty="0"/>
              <a:t> = </a:t>
            </a:r>
            <a:r>
              <a:rPr lang="de-DE" sz="1600" dirty="0" err="1"/>
              <a:t>createSlice</a:t>
            </a:r>
            <a:r>
              <a:rPr lang="de-DE" sz="1600" dirty="0"/>
              <a:t>({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name</a:t>
            </a:r>
            <a:r>
              <a:rPr lang="de-DE" sz="1600" dirty="0"/>
              <a:t>: '</a:t>
            </a:r>
            <a:r>
              <a:rPr lang="de-DE" sz="1600" dirty="0" err="1"/>
              <a:t>user</a:t>
            </a:r>
            <a:r>
              <a:rPr lang="de-DE" sz="1600" dirty="0"/>
              <a:t>',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initialState</a:t>
            </a:r>
            <a:r>
              <a:rPr lang="de-DE" sz="1600" dirty="0"/>
              <a:t>,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reducers</a:t>
            </a:r>
            <a:r>
              <a:rPr lang="de-DE" sz="1600" dirty="0"/>
              <a:t>: {</a:t>
            </a:r>
          </a:p>
          <a:p>
            <a:r>
              <a:rPr lang="de-DE" sz="1600" dirty="0"/>
              <a:t>    </a:t>
            </a:r>
            <a:r>
              <a:rPr lang="de-DE" sz="1600" dirty="0" err="1"/>
              <a:t>setUserId</a:t>
            </a:r>
            <a:r>
              <a:rPr lang="de-DE" sz="1600" dirty="0"/>
              <a:t>: (</a:t>
            </a:r>
            <a:r>
              <a:rPr lang="de-DE" sz="1600" dirty="0" err="1"/>
              <a:t>state</a:t>
            </a:r>
            <a:r>
              <a:rPr lang="de-DE" sz="1600" dirty="0"/>
              <a:t>, </a:t>
            </a:r>
            <a:r>
              <a:rPr lang="de-DE" sz="1600" dirty="0" err="1"/>
              <a:t>action</a:t>
            </a:r>
            <a:r>
              <a:rPr lang="de-DE" sz="1600" dirty="0"/>
              <a:t>: </a:t>
            </a:r>
            <a:r>
              <a:rPr lang="de-DE" sz="1600" dirty="0" err="1"/>
              <a:t>PayloadAction</a:t>
            </a:r>
            <a:r>
              <a:rPr lang="de-DE" sz="1600" dirty="0"/>
              <a:t>&lt;</a:t>
            </a:r>
            <a:r>
              <a:rPr lang="de-DE" sz="1600" dirty="0" err="1"/>
              <a:t>string</a:t>
            </a:r>
            <a:r>
              <a:rPr lang="de-DE" sz="1600" dirty="0"/>
              <a:t> | null&gt;) =&gt; {</a:t>
            </a:r>
          </a:p>
          <a:p>
            <a:r>
              <a:rPr lang="de-DE" sz="1600" dirty="0"/>
              <a:t>      </a:t>
            </a:r>
            <a:r>
              <a:rPr lang="de-DE" sz="1600" dirty="0" err="1"/>
              <a:t>state.userId</a:t>
            </a:r>
            <a:r>
              <a:rPr lang="de-DE" sz="1600" dirty="0"/>
              <a:t> = </a:t>
            </a:r>
            <a:r>
              <a:rPr lang="de-DE" sz="1600" dirty="0" err="1"/>
              <a:t>action.payload</a:t>
            </a:r>
            <a:r>
              <a:rPr lang="de-DE" sz="1600" dirty="0"/>
              <a:t>;</a:t>
            </a:r>
          </a:p>
          <a:p>
            <a:r>
              <a:rPr lang="de-DE" sz="1600" dirty="0"/>
              <a:t>    },</a:t>
            </a:r>
          </a:p>
          <a:p>
            <a:r>
              <a:rPr lang="de-DE" sz="1600" dirty="0"/>
              <a:t>    </a:t>
            </a:r>
            <a:r>
              <a:rPr lang="de-DE" sz="1600" dirty="0" err="1"/>
              <a:t>clearUserId</a:t>
            </a:r>
            <a:r>
              <a:rPr lang="de-DE" sz="1600" dirty="0"/>
              <a:t>: (</a:t>
            </a:r>
            <a:r>
              <a:rPr lang="de-DE" sz="1600" dirty="0" err="1"/>
              <a:t>state</a:t>
            </a:r>
            <a:r>
              <a:rPr lang="de-DE" sz="1600" dirty="0"/>
              <a:t>) =&gt; {</a:t>
            </a:r>
          </a:p>
          <a:p>
            <a:r>
              <a:rPr lang="de-DE" sz="1600" dirty="0"/>
              <a:t>      </a:t>
            </a:r>
            <a:r>
              <a:rPr lang="de-DE" sz="1600" dirty="0" err="1"/>
              <a:t>state.userId</a:t>
            </a:r>
            <a:r>
              <a:rPr lang="de-DE" sz="1600" dirty="0"/>
              <a:t> = null;</a:t>
            </a:r>
          </a:p>
          <a:p>
            <a:r>
              <a:rPr lang="de-DE" sz="1600" dirty="0"/>
              <a:t>    },</a:t>
            </a:r>
          </a:p>
          <a:p>
            <a:r>
              <a:rPr lang="de-DE" sz="1600" dirty="0"/>
              <a:t>  },</a:t>
            </a:r>
          </a:p>
          <a:p>
            <a:r>
              <a:rPr lang="de-DE" sz="1600" dirty="0"/>
              <a:t>});</a:t>
            </a:r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const</a:t>
            </a:r>
            <a:r>
              <a:rPr lang="de-DE" sz="1600" dirty="0"/>
              <a:t> { </a:t>
            </a:r>
            <a:r>
              <a:rPr lang="de-DE" sz="1600" dirty="0" err="1"/>
              <a:t>setUserId</a:t>
            </a:r>
            <a:r>
              <a:rPr lang="de-DE" sz="1600" dirty="0"/>
              <a:t>, </a:t>
            </a:r>
            <a:r>
              <a:rPr lang="de-DE" sz="1600" dirty="0" err="1"/>
              <a:t>clearUserId</a:t>
            </a:r>
            <a:r>
              <a:rPr lang="de-DE" sz="1600" dirty="0"/>
              <a:t> } = </a:t>
            </a:r>
            <a:r>
              <a:rPr lang="de-DE" sz="1600" dirty="0" err="1"/>
              <a:t>userSlice.actions</a:t>
            </a:r>
            <a:r>
              <a:rPr lang="de-DE" sz="1600" dirty="0"/>
              <a:t>;</a:t>
            </a:r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const</a:t>
            </a:r>
            <a:r>
              <a:rPr lang="de-DE" sz="1600" dirty="0"/>
              <a:t> </a:t>
            </a:r>
            <a:r>
              <a:rPr lang="de-DE" sz="1600" dirty="0" err="1"/>
              <a:t>useUserSlice</a:t>
            </a:r>
            <a:r>
              <a:rPr lang="de-DE" sz="1600" dirty="0"/>
              <a:t> = () =&gt; </a:t>
            </a:r>
            <a:r>
              <a:rPr lang="en-US" sz="1600" dirty="0" err="1"/>
              <a:t>useSelector</a:t>
            </a:r>
            <a:r>
              <a:rPr lang="en-US" sz="1600" dirty="0"/>
              <a:t>((state: </a:t>
            </a:r>
            <a:r>
              <a:rPr lang="en-US" sz="1600" dirty="0" err="1"/>
              <a:t>RootState</a:t>
            </a:r>
            <a:r>
              <a:rPr lang="en-US" sz="1600" dirty="0"/>
              <a:t>) =&gt; </a:t>
            </a:r>
            <a:r>
              <a:rPr lang="en-US" sz="1600" dirty="0" err="1"/>
              <a:t>state.user</a:t>
            </a:r>
            <a:r>
              <a:rPr lang="en-US" sz="1600" dirty="0"/>
              <a:t>);</a:t>
            </a:r>
            <a:endParaRPr lang="de-DE" sz="1600" dirty="0"/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default</a:t>
            </a:r>
            <a:r>
              <a:rPr lang="de-DE" sz="1600" dirty="0"/>
              <a:t> </a:t>
            </a:r>
            <a:r>
              <a:rPr lang="de-DE" sz="1600" dirty="0" err="1"/>
              <a:t>userSlice.reducer</a:t>
            </a:r>
            <a:r>
              <a:rPr lang="de-DE" sz="1600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userSlice.ts</a:t>
            </a:r>
            <a:endParaRPr lang="de-DE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4A327-6A6A-A081-D938-16941F595520}"/>
              </a:ext>
            </a:extLst>
          </p:cNvPr>
          <p:cNvSpPr txBox="1"/>
          <p:nvPr/>
        </p:nvSpPr>
        <p:spPr>
          <a:xfrm>
            <a:off x="8186056" y="1811804"/>
            <a:ext cx="3450772" cy="2308324"/>
          </a:xfrm>
          <a:prstGeom prst="rect">
            <a:avLst/>
          </a:prstGeom>
          <a:noFill/>
          <a:ln w="19050">
            <a:solidFill>
              <a:srgbClr val="5E42F5"/>
            </a:solidFill>
          </a:ln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interface 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UserState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 {</a:t>
            </a:r>
            <a:endParaRPr lang="de-DE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  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userId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: 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string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 | null;</a:t>
            </a:r>
            <a:endParaRPr lang="de-DE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  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status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: '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idle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' | '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loading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' | '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failed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';</a:t>
            </a:r>
            <a:endParaRPr lang="de-DE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}</a:t>
            </a:r>
            <a:endParaRPr lang="de-DE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const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 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initialState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: 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UserState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 = {</a:t>
            </a:r>
            <a:endParaRPr lang="de-DE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  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userId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: null,</a:t>
            </a:r>
            <a:endParaRPr lang="de-DE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  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status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: '</a:t>
            </a:r>
            <a:r>
              <a:rPr lang="de-DE" sz="1800" kern="1200" dirty="0" err="1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idle</a:t>
            </a: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',</a:t>
            </a:r>
            <a:endParaRPr lang="de-DE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333333"/>
                </a:solidFill>
                <a:effectLst/>
                <a:latin typeface="Garet Book"/>
                <a:ea typeface="+mn-ea"/>
                <a:cs typeface="+mn-cs"/>
              </a:rPr>
              <a:t>};</a:t>
            </a:r>
            <a:endParaRPr lang="de-DE" sz="1600" dirty="0">
              <a:effectLst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41E244-1B62-17B8-67E7-504DF281BAEC}"/>
              </a:ext>
            </a:extLst>
          </p:cNvPr>
          <p:cNvCxnSpPr>
            <a:cxnSpLocks/>
          </p:cNvCxnSpPr>
          <p:nvPr/>
        </p:nvCxnSpPr>
        <p:spPr>
          <a:xfrm flipH="1">
            <a:off x="1219200" y="2743201"/>
            <a:ext cx="6966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7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4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AC35A-1443-8A62-DDC5-88ADFAC06814}"/>
              </a:ext>
            </a:extLst>
          </p:cNvPr>
          <p:cNvSpPr txBox="1"/>
          <p:nvPr/>
        </p:nvSpPr>
        <p:spPr>
          <a:xfrm>
            <a:off x="838200" y="1811804"/>
            <a:ext cx="6770915" cy="338554"/>
          </a:xfrm>
          <a:prstGeom prst="rect">
            <a:avLst/>
          </a:prstGeom>
          <a:noFill/>
          <a:ln w="19050">
            <a:solidFill>
              <a:srgbClr val="5E42F5"/>
            </a:solidFill>
          </a:ln>
        </p:spPr>
        <p:txBody>
          <a:bodyPr wrap="square">
            <a:spAutoFit/>
          </a:bodyPr>
          <a:lstStyle/>
          <a:p>
            <a:endParaRPr lang="de-DE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App.tsx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1769259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18F-AA9E-5D5C-741F-6B616ADC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State Management -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AC35A-1443-8A62-DDC5-88ADFAC06814}"/>
              </a:ext>
            </a:extLst>
          </p:cNvPr>
          <p:cNvSpPr txBox="1"/>
          <p:nvPr/>
        </p:nvSpPr>
        <p:spPr>
          <a:xfrm>
            <a:off x="838200" y="1781027"/>
            <a:ext cx="6770915" cy="4524315"/>
          </a:xfrm>
          <a:prstGeom prst="rect">
            <a:avLst/>
          </a:prstGeom>
          <a:noFill/>
          <a:ln w="19050">
            <a:solidFill>
              <a:srgbClr val="5E42F5"/>
            </a:solidFill>
          </a:ln>
        </p:spPr>
        <p:txBody>
          <a:bodyPr wrap="square">
            <a:spAutoFit/>
          </a:bodyPr>
          <a:lstStyle/>
          <a:p>
            <a:r>
              <a:rPr lang="de-DE" sz="1600" dirty="0"/>
              <a:t>// </a:t>
            </a:r>
            <a:r>
              <a:rPr lang="de-DE" sz="1600" dirty="0" err="1"/>
              <a:t>imports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export</a:t>
            </a:r>
            <a:r>
              <a:rPr lang="de-DE" sz="1600" dirty="0"/>
              <a:t> </a:t>
            </a:r>
            <a:r>
              <a:rPr lang="de-DE" sz="1600" dirty="0" err="1"/>
              <a:t>default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 Component1 () =&gt; {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const</a:t>
            </a:r>
            <a:r>
              <a:rPr lang="de-DE" sz="1600" dirty="0"/>
              <a:t> { </a:t>
            </a:r>
            <a:r>
              <a:rPr lang="de-DE" sz="1600" dirty="0" err="1"/>
              <a:t>userId</a:t>
            </a:r>
            <a:r>
              <a:rPr lang="de-DE" sz="1600"/>
              <a:t> } </a:t>
            </a:r>
            <a:r>
              <a:rPr lang="de-DE" sz="1600" dirty="0"/>
              <a:t>= </a:t>
            </a:r>
            <a:r>
              <a:rPr lang="de-DE" sz="1600" dirty="0" err="1"/>
              <a:t>useUserSlice</a:t>
            </a:r>
            <a:r>
              <a:rPr lang="de-DE" sz="1600" dirty="0"/>
              <a:t>();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const</a:t>
            </a:r>
            <a:r>
              <a:rPr lang="de-DE" sz="1600" dirty="0"/>
              <a:t> </a:t>
            </a:r>
            <a:r>
              <a:rPr lang="de-DE" sz="1600" dirty="0" err="1"/>
              <a:t>dispatch</a:t>
            </a:r>
            <a:r>
              <a:rPr lang="de-DE" sz="1600" dirty="0"/>
              <a:t> = </a:t>
            </a:r>
            <a:r>
              <a:rPr lang="de-DE" sz="1600" dirty="0" err="1"/>
              <a:t>useDispatch</a:t>
            </a:r>
            <a:r>
              <a:rPr lang="de-DE" sz="1600" dirty="0"/>
              <a:t>();</a:t>
            </a:r>
          </a:p>
          <a:p>
            <a:endParaRPr lang="de-DE" sz="1600" dirty="0"/>
          </a:p>
          <a:p>
            <a:r>
              <a:rPr lang="de-DE" sz="1600" dirty="0"/>
              <a:t>  </a:t>
            </a:r>
            <a:r>
              <a:rPr lang="de-DE" sz="1600" dirty="0" err="1"/>
              <a:t>const</a:t>
            </a:r>
            <a:r>
              <a:rPr lang="de-DE" sz="1600" dirty="0"/>
              <a:t> </a:t>
            </a:r>
            <a:r>
              <a:rPr lang="de-DE" sz="1600" dirty="0" err="1"/>
              <a:t>handleLogout</a:t>
            </a:r>
            <a:r>
              <a:rPr lang="de-DE" sz="1600" dirty="0"/>
              <a:t> = () =&gt; {</a:t>
            </a:r>
          </a:p>
          <a:p>
            <a:r>
              <a:rPr lang="de-DE" sz="1600" dirty="0"/>
              <a:t>     </a:t>
            </a:r>
            <a:r>
              <a:rPr lang="de-DE" sz="1600" dirty="0" err="1"/>
              <a:t>dispatch</a:t>
            </a:r>
            <a:r>
              <a:rPr lang="de-DE" sz="1600" dirty="0"/>
              <a:t>(</a:t>
            </a:r>
            <a:r>
              <a:rPr lang="de-DE" sz="1600" dirty="0" err="1"/>
              <a:t>clearUserId</a:t>
            </a:r>
            <a:r>
              <a:rPr lang="de-DE" sz="1600" dirty="0"/>
              <a:t>());</a:t>
            </a:r>
          </a:p>
          <a:p>
            <a:r>
              <a:rPr lang="de-DE" sz="1600" dirty="0"/>
              <a:t>  }</a:t>
            </a:r>
          </a:p>
          <a:p>
            <a:endParaRPr lang="de-DE" sz="1600" dirty="0"/>
          </a:p>
          <a:p>
            <a:r>
              <a:rPr lang="de-DE" sz="1600" dirty="0"/>
              <a:t> </a:t>
            </a:r>
            <a:r>
              <a:rPr lang="de-DE" sz="1600" dirty="0" err="1"/>
              <a:t>if</a:t>
            </a:r>
            <a:r>
              <a:rPr lang="de-DE" sz="1600" dirty="0"/>
              <a:t>(</a:t>
            </a:r>
            <a:r>
              <a:rPr lang="de-DE" sz="1600" dirty="0" err="1"/>
              <a:t>status</a:t>
            </a:r>
            <a:r>
              <a:rPr lang="de-DE" sz="1600" dirty="0"/>
              <a:t> !== ‘</a:t>
            </a:r>
            <a:r>
              <a:rPr lang="de-DE" sz="1600" dirty="0" err="1"/>
              <a:t>idle</a:t>
            </a:r>
            <a:r>
              <a:rPr lang="de-DE" sz="1600" dirty="0"/>
              <a:t>‘) {</a:t>
            </a:r>
          </a:p>
          <a:p>
            <a:r>
              <a:rPr lang="de-DE" sz="1600" dirty="0"/>
              <a:t>    </a:t>
            </a:r>
            <a:r>
              <a:rPr lang="de-DE" sz="1600" dirty="0" err="1"/>
              <a:t>return</a:t>
            </a:r>
            <a:r>
              <a:rPr lang="de-DE" sz="1600" dirty="0"/>
              <a:t> null;</a:t>
            </a:r>
          </a:p>
          <a:p>
            <a:r>
              <a:rPr lang="de-DE" sz="1600" dirty="0"/>
              <a:t> }</a:t>
            </a:r>
          </a:p>
          <a:p>
            <a:endParaRPr lang="de-DE" sz="1600" dirty="0"/>
          </a:p>
          <a:p>
            <a:r>
              <a:rPr lang="de-DE" sz="1600" dirty="0"/>
              <a:t>  </a:t>
            </a:r>
            <a:r>
              <a:rPr lang="de-DE" sz="1600" dirty="0" err="1"/>
              <a:t>return</a:t>
            </a:r>
            <a:r>
              <a:rPr lang="de-DE" sz="1600" dirty="0"/>
              <a:t> (</a:t>
            </a:r>
          </a:p>
          <a:p>
            <a:r>
              <a:rPr lang="de-DE" sz="1600" dirty="0"/>
              <a:t>    &lt;Button </a:t>
            </a:r>
            <a:r>
              <a:rPr lang="de-DE" sz="1600" dirty="0" err="1"/>
              <a:t>onClick</a:t>
            </a:r>
            <a:r>
              <a:rPr lang="de-DE" sz="1600" dirty="0"/>
              <a:t>={</a:t>
            </a:r>
            <a:r>
              <a:rPr lang="de-DE" sz="1600" dirty="0" err="1"/>
              <a:t>handleLogout</a:t>
            </a:r>
            <a:r>
              <a:rPr lang="de-DE" sz="1600" dirty="0"/>
              <a:t>}&gt;Logout&lt;/Button&gt;</a:t>
            </a:r>
          </a:p>
          <a:p>
            <a:r>
              <a:rPr lang="de-DE" sz="1600" dirty="0"/>
              <a:t>  );</a:t>
            </a:r>
          </a:p>
          <a:p>
            <a:r>
              <a:rPr lang="de-DE" sz="1600" dirty="0"/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24F9D-034E-1263-ADC4-676FD9E86202}"/>
              </a:ext>
            </a:extLst>
          </p:cNvPr>
          <p:cNvSpPr txBox="1"/>
          <p:nvPr/>
        </p:nvSpPr>
        <p:spPr>
          <a:xfrm>
            <a:off x="838200" y="13809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Component_1.tsx</a:t>
            </a:r>
          </a:p>
        </p:txBody>
      </p:sp>
    </p:spTree>
    <p:extLst>
      <p:ext uri="{BB962C8B-B14F-4D97-AF65-F5344CB8AC3E}">
        <p14:creationId xmlns:p14="http://schemas.microsoft.com/office/powerpoint/2010/main" val="1713228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Login Request &amp; Jwt Storage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AB1F0E-F637-2601-3B70-0E56F179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14" y="1690688"/>
            <a:ext cx="10120386" cy="43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3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Persisting State - Local Storage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2A3791E-6742-B043-6D0F-BA401780D0A0}"/>
              </a:ext>
            </a:extLst>
          </p:cNvPr>
          <p:cNvSpPr txBox="1">
            <a:spLocks/>
          </p:cNvSpPr>
          <p:nvPr/>
        </p:nvSpPr>
        <p:spPr>
          <a:xfrm>
            <a:off x="839789" y="2343531"/>
            <a:ext cx="8036356" cy="3059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ToDo 2.1: 	Dispatch Jwt to LoginSlice 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LoginPage.tsx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ToDo 2.2: 	Save Jwt to LocalStorage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LoginSlice.ts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ToDo 2.3: 	Load Jwt from LocalStorage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LoginSlice.ts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ToDo 2.4: 	Use Jwt from LoginSlice to redirect to MenuPage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LoginRoute.ts</a:t>
            </a:r>
          </a:p>
          <a:p>
            <a:pPr marL="457200" indent="-457200" defTabSz="914400">
              <a:buClr>
                <a:srgbClr val="5E42F5"/>
              </a:buClr>
              <a:defRPr/>
            </a:pPr>
            <a:endParaRPr lang="en-DE" sz="1800"/>
          </a:p>
          <a:p>
            <a:pPr marL="817180" lvl="1" indent="-457200" defTabSz="914400">
              <a:buClr>
                <a:srgbClr val="5E42F5"/>
              </a:buClr>
              <a:defRPr/>
            </a:pPr>
            <a:endParaRPr lang="en-DE" sz="1400"/>
          </a:p>
        </p:txBody>
      </p:sp>
    </p:spTree>
    <p:extLst>
      <p:ext uri="{BB962C8B-B14F-4D97-AF65-F5344CB8AC3E}">
        <p14:creationId xmlns:p14="http://schemas.microsoft.com/office/powerpoint/2010/main" val="1325684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By Tim</a:t>
            </a:r>
          </a:p>
        </p:txBody>
      </p:sp>
    </p:spTree>
    <p:extLst>
      <p:ext uri="{BB962C8B-B14F-4D97-AF65-F5344CB8AC3E}">
        <p14:creationId xmlns:p14="http://schemas.microsoft.com/office/powerpoint/2010/main" val="2176160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850149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</p:spTree>
    <p:extLst>
      <p:ext uri="{BB962C8B-B14F-4D97-AF65-F5344CB8AC3E}">
        <p14:creationId xmlns:p14="http://schemas.microsoft.com/office/powerpoint/2010/main" val="630501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useMemo: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162649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kapselt eine Funktion, die einen memoisierten Wert zurückgibt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DE" sz="1800"/>
              <a:t>useEffect durch abhängige States gesteuert, wann der Wert neu berechnet wird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EECCED3-0447-6EFB-9802-A6967B5426D3}"/>
              </a:ext>
            </a:extLst>
          </p:cNvPr>
          <p:cNvSpPr/>
          <p:nvPr/>
        </p:nvSpPr>
        <p:spPr>
          <a:xfrm>
            <a:off x="903000" y="4902340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626B7858-50A5-14C1-D4F7-5338A98AFB49}"/>
              </a:ext>
            </a:extLst>
          </p:cNvPr>
          <p:cNvSpPr/>
          <p:nvPr/>
        </p:nvSpPr>
        <p:spPr>
          <a:xfrm>
            <a:off x="3720088" y="4282452"/>
            <a:ext cx="1717963" cy="1717963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E24A600-1FB6-6C37-7D74-14FEDA5DF1F0}"/>
              </a:ext>
            </a:extLst>
          </p:cNvPr>
          <p:cNvSpPr txBox="1">
            <a:spLocks/>
          </p:cNvSpPr>
          <p:nvPr/>
        </p:nvSpPr>
        <p:spPr>
          <a:xfrm>
            <a:off x="3720088" y="5011676"/>
            <a:ext cx="1717963" cy="4163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457175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914349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799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1371524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828698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28587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7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2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6" indent="0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>
                <a:solidFill>
                  <a:schemeClr val="bg1"/>
                </a:solidFill>
              </a:rPr>
              <a:t>Dependencies Changed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F9A7F4-CC63-1AD8-76F5-301600A79D8E}"/>
              </a:ext>
            </a:extLst>
          </p:cNvPr>
          <p:cNvSpPr/>
          <p:nvPr/>
        </p:nvSpPr>
        <p:spPr>
          <a:xfrm>
            <a:off x="6718997" y="5561638"/>
            <a:ext cx="161220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Use Cached</a:t>
            </a:r>
            <a:endParaRPr lang="de-DE" sz="1200" b="1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A34F188-4960-5093-C3DA-222CE556A356}"/>
              </a:ext>
            </a:extLst>
          </p:cNvPr>
          <p:cNvSpPr/>
          <p:nvPr/>
        </p:nvSpPr>
        <p:spPr>
          <a:xfrm>
            <a:off x="6718997" y="4352691"/>
            <a:ext cx="1612203" cy="440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Recompute &amp; Update Cache</a:t>
            </a:r>
            <a:endParaRPr lang="de-DE" sz="1200" b="1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7FE103-E7C1-0EF6-B263-0641603C5C4B}"/>
              </a:ext>
            </a:extLst>
          </p:cNvPr>
          <p:cNvSpPr/>
          <p:nvPr/>
        </p:nvSpPr>
        <p:spPr>
          <a:xfrm rot="900000">
            <a:off x="5343490" y="5351742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A87560B-6768-AEA8-5C4D-5C1F0763137A}"/>
              </a:ext>
            </a:extLst>
          </p:cNvPr>
          <p:cNvSpPr/>
          <p:nvPr/>
        </p:nvSpPr>
        <p:spPr>
          <a:xfrm rot="20700000">
            <a:off x="5343490" y="4476030"/>
            <a:ext cx="1256838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369661-E651-600B-93EF-1B08740CBB9C}"/>
              </a:ext>
            </a:extLst>
          </p:cNvPr>
          <p:cNvSpPr/>
          <p:nvPr/>
        </p:nvSpPr>
        <p:spPr>
          <a:xfrm>
            <a:off x="2049787" y="4954444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useMemo()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7A72B4F-CAA4-52C2-4B03-1F7BC8A7B5ED}"/>
              </a:ext>
            </a:extLst>
          </p:cNvPr>
          <p:cNvSpPr/>
          <p:nvPr/>
        </p:nvSpPr>
        <p:spPr>
          <a:xfrm>
            <a:off x="8516470" y="5545322"/>
            <a:ext cx="1152755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48EE5C0-6A9C-A583-D9C4-C578A879B00B}"/>
              </a:ext>
            </a:extLst>
          </p:cNvPr>
          <p:cNvSpPr/>
          <p:nvPr/>
        </p:nvSpPr>
        <p:spPr>
          <a:xfrm>
            <a:off x="9800804" y="5597426"/>
            <a:ext cx="1504733" cy="3508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/>
              <a:t>Rendered Components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BE1640B-E217-1080-9ED8-59E2D1976E15}"/>
              </a:ext>
            </a:extLst>
          </p:cNvPr>
          <p:cNvSpPr/>
          <p:nvPr/>
        </p:nvSpPr>
        <p:spPr>
          <a:xfrm rot="5400000">
            <a:off x="7254882" y="4930262"/>
            <a:ext cx="540430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8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07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Component</a:t>
            </a:r>
            <a:r>
              <a:rPr lang="de-DE" dirty="0"/>
              <a:t>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cachedTrainItems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(() =&gt;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trainItems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lang="en-US" dirty="0" err="1">
                <a:solidFill>
                  <a:srgbClr val="A9B7C6"/>
                </a:solidFill>
                <a:effectLst/>
                <a:latin typeface="JetBrains Mono"/>
              </a:rPr>
              <a:t>trains.</a:t>
            </a:r>
            <a:r>
              <a:rPr lang="en-US" dirty="0" err="1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 dirty="0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 dirty="0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  <a:latin typeface="JetBrains Mono"/>
              </a:rPr>
              <a:t>ListItem</a:t>
            </a:r>
            <a:r>
              <a:rPr lang="en-US" dirty="0"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 dirty="0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40461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with a body of water and a person sitting on it&#10;&#10;Description automatically generated">
            <a:extLst>
              <a:ext uri="{FF2B5EF4-FFF2-40B4-BE49-F238E27FC236}">
                <a16:creationId xmlns:a16="http://schemas.microsoft.com/office/drawing/2014/main" id="{67B16135-AE3B-B654-C574-625658B6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2160492"/>
            <a:ext cx="3137647" cy="3137647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6F3689-5BF1-0F8C-1C4F-1FB642B87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2" y="3095061"/>
            <a:ext cx="1950160" cy="12685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9FD0397-61B8-C9FC-0E42-2985B9E8237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Design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F8FF2F-39D5-E7A8-E28A-C183FF5CCDBD}"/>
              </a:ext>
            </a:extLst>
          </p:cNvPr>
          <p:cNvSpPr/>
          <p:nvPr/>
        </p:nvSpPr>
        <p:spPr>
          <a:xfrm>
            <a:off x="2212563" y="3556539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52100FD-BA3E-0DE9-BACC-13169D80B769}"/>
              </a:ext>
            </a:extLst>
          </p:cNvPr>
          <p:cNvSpPr/>
          <p:nvPr/>
        </p:nvSpPr>
        <p:spPr>
          <a:xfrm>
            <a:off x="6279776" y="3563158"/>
            <a:ext cx="562014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435D-F087-B9DF-7738-BE1B904E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824" y="1602194"/>
            <a:ext cx="4793694" cy="38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5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Component Caching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D3228B4-EBAC-CCC4-E102-6A4237F848F8}"/>
              </a:ext>
            </a:extLst>
          </p:cNvPr>
          <p:cNvSpPr txBox="1">
            <a:spLocks/>
          </p:cNvSpPr>
          <p:nvPr/>
        </p:nvSpPr>
        <p:spPr>
          <a:xfrm>
            <a:off x="8421398" y="1862680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30BA9-F944-57F2-1702-1E616F9A938D}"/>
              </a:ext>
            </a:extLst>
          </p:cNvPr>
          <p:cNvSpPr txBox="1"/>
          <p:nvPr/>
        </p:nvSpPr>
        <p:spPr>
          <a:xfrm>
            <a:off x="838345" y="3611871"/>
            <a:ext cx="74282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cachedTrainItems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518CD-0C87-5288-614F-CD76E8E8C7BC}"/>
              </a:ext>
            </a:extLst>
          </p:cNvPr>
          <p:cNvSpPr txBox="1"/>
          <p:nvPr/>
        </p:nvSpPr>
        <p:spPr>
          <a:xfrm>
            <a:off x="838345" y="1862680"/>
            <a:ext cx="742819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trainItems = trains.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((train) =&gt; (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{train.id}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{train.name}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&lt;/ListItem&gt;</a:t>
            </a:r>
            <a:br>
              <a:rPr lang="en-US">
                <a:solidFill>
                  <a:srgbClr val="E8BF6A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A99F4-5DB5-4F1E-7056-5E34D28594FE}"/>
              </a:ext>
            </a:extLst>
          </p:cNvPr>
          <p:cNvSpPr txBox="1">
            <a:spLocks/>
          </p:cNvSpPr>
          <p:nvPr/>
        </p:nvSpPr>
        <p:spPr>
          <a:xfrm>
            <a:off x="8421397" y="2351041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</a:t>
            </a:r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400 ms</a:t>
            </a:r>
            <a:endParaRPr lang="de-DE" sz="1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3D0E26-3504-7CEB-4510-BD9A755A84DE}"/>
              </a:ext>
            </a:extLst>
          </p:cNvPr>
          <p:cNvSpPr txBox="1">
            <a:spLocks/>
          </p:cNvSpPr>
          <p:nvPr/>
        </p:nvSpPr>
        <p:spPr>
          <a:xfrm>
            <a:off x="8421398" y="3609742"/>
            <a:ext cx="2523691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Render:       400 ms</a:t>
            </a:r>
            <a:endParaRPr lang="de-DE" sz="1600" b="1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C9AE5D-1BE1-5140-0296-36094B061083}"/>
              </a:ext>
            </a:extLst>
          </p:cNvPr>
          <p:cNvSpPr txBox="1">
            <a:spLocks/>
          </p:cNvSpPr>
          <p:nvPr/>
        </p:nvSpPr>
        <p:spPr>
          <a:xfrm>
            <a:off x="8421397" y="4098103"/>
            <a:ext cx="2523692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Re-Render:   </a:t>
            </a:r>
            <a:r>
              <a:rPr lang="en-US" sz="1600" b="1">
                <a:solidFill>
                  <a:srgbClr val="92D050"/>
                </a:solidFill>
              </a:rPr>
              <a:t>~ 7 ms</a:t>
            </a:r>
            <a:endParaRPr lang="de-DE" sz="1600" b="1">
              <a:solidFill>
                <a:srgbClr val="92D05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F4CB98-3468-00B7-D3BB-3386D6DB74CF}"/>
              </a:ext>
            </a:extLst>
          </p:cNvPr>
          <p:cNvSpPr txBox="1">
            <a:spLocks/>
          </p:cNvSpPr>
          <p:nvPr/>
        </p:nvSpPr>
        <p:spPr>
          <a:xfrm>
            <a:off x="838345" y="3197786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Mit useMemo: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BA5B03F-2498-1CDA-3BFC-E3FD32A44585}"/>
              </a:ext>
            </a:extLst>
          </p:cNvPr>
          <p:cNvSpPr/>
          <p:nvPr/>
        </p:nvSpPr>
        <p:spPr>
          <a:xfrm rot="16200000">
            <a:off x="1548548" y="4578760"/>
            <a:ext cx="298941" cy="27101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9928B2E-67D8-EEED-D7C6-58D70A3FE4B1}"/>
              </a:ext>
            </a:extLst>
          </p:cNvPr>
          <p:cNvSpPr txBox="1">
            <a:spLocks/>
          </p:cNvSpPr>
          <p:nvPr/>
        </p:nvSpPr>
        <p:spPr>
          <a:xfrm>
            <a:off x="798649" y="4792146"/>
            <a:ext cx="1872528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Dependencies</a:t>
            </a:r>
            <a:endParaRPr lang="de-DE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E6420-8CA4-4CD9-4AE1-36EE86CEFEA3}"/>
              </a:ext>
            </a:extLst>
          </p:cNvPr>
          <p:cNvSpPr txBox="1"/>
          <p:nvPr/>
        </p:nvSpPr>
        <p:spPr>
          <a:xfrm>
            <a:off x="2443028" y="5850978"/>
            <a:ext cx="633341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highlight>
                  <a:srgbClr val="2B2B2B"/>
                </a:highlight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highlight>
                  <a:srgbClr val="2B2B2B"/>
                </a:highlight>
                <a:latin typeface="JetBrains Mono"/>
              </a:rPr>
              <a:t>ToDo 3.1 use useMemo to cache the pokemonItems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C287C2-6EF7-B1A2-ADAC-FC58C590FC6F}"/>
              </a:ext>
            </a:extLst>
          </p:cNvPr>
          <p:cNvSpPr txBox="1">
            <a:spLocks/>
          </p:cNvSpPr>
          <p:nvPr/>
        </p:nvSpPr>
        <p:spPr>
          <a:xfrm>
            <a:off x="838345" y="5887468"/>
            <a:ext cx="2089582" cy="41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Aufgabe:</a:t>
            </a:r>
          </a:p>
        </p:txBody>
      </p:sp>
    </p:spTree>
    <p:extLst>
      <p:ext uri="{BB962C8B-B14F-4D97-AF65-F5344CB8AC3E}">
        <p14:creationId xmlns:p14="http://schemas.microsoft.com/office/powerpoint/2010/main" val="2303290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">
            <a:extLst>
              <a:ext uri="{FF2B5EF4-FFF2-40B4-BE49-F238E27FC236}">
                <a16:creationId xmlns:a16="http://schemas.microsoft.com/office/drawing/2014/main" id="{0AB88B66-1A5C-20D7-F47A-40CDDD03ED85}"/>
              </a:ext>
            </a:extLst>
          </p:cNvPr>
          <p:cNvSpPr txBox="1"/>
          <p:nvPr/>
        </p:nvSpPr>
        <p:spPr>
          <a:xfrm>
            <a:off x="1624891" y="3198605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cachedPokemonItems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useMemo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(() =&gt; (</a:t>
            </a:r>
          </a:p>
          <a:p>
            <a:r>
              <a:rPr lang="en-US">
                <a:solidFill>
                  <a:srgbClr val="A9B7C6"/>
                </a:solidFill>
                <a:latin typeface="JetBrains Mono"/>
              </a:rPr>
              <a:t>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((pokemon) =&gt;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&lt;ListItem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="PokemonListItem" </a:t>
            </a:r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key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808080"/>
                </a:highlight>
                <a:latin typeface="JetBrains Mono"/>
              </a:rPr>
              <a:t>. . .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5" name="ToDo 1.1 Show">
            <a:extLst>
              <a:ext uri="{FF2B5EF4-FFF2-40B4-BE49-F238E27FC236}">
                <a16:creationId xmlns:a16="http://schemas.microsoft.com/office/drawing/2014/main" id="{33387BA1-B87C-8885-A341-31F6B07D9BD6}"/>
              </a:ext>
            </a:extLst>
          </p:cNvPr>
          <p:cNvSpPr txBox="1"/>
          <p:nvPr/>
        </p:nvSpPr>
        <p:spPr>
          <a:xfrm>
            <a:off x="1624891" y="3186947"/>
            <a:ext cx="854518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3.1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  <a:p>
            <a:pPr algn="ctr"/>
            <a:endParaRPr lang="en-US" i="1">
              <a:solidFill>
                <a:srgbClr val="A8C023"/>
              </a:solidFill>
              <a:effectLst/>
              <a:latin typeface="JetBrai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Lösungen</a:t>
            </a:r>
          </a:p>
        </p:txBody>
      </p:sp>
      <p:pic>
        <p:nvPicPr>
          <p:cNvPr id="3" name="Picture 2" descr="GitHub - rtk-incubator/rtk-query-codegen">
            <a:extLst>
              <a:ext uri="{FF2B5EF4-FFF2-40B4-BE49-F238E27FC236}">
                <a16:creationId xmlns:a16="http://schemas.microsoft.com/office/drawing/2014/main" id="{1948EF48-69FA-C0DC-BF26-ACB9B6A2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7" y="658634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182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Hooks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D7F0BC1-64B4-C22D-D688-A43A681D5B26}"/>
              </a:ext>
            </a:extLst>
          </p:cNvPr>
          <p:cNvSpPr txBox="1">
            <a:spLocks/>
          </p:cNvSpPr>
          <p:nvPr/>
        </p:nvSpPr>
        <p:spPr>
          <a:xfrm>
            <a:off x="839789" y="190842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useRef: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0A0B3B-5E33-DCBD-D65F-4E85373A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43531"/>
            <a:ext cx="5256211" cy="935953"/>
          </a:xfrm>
        </p:spPr>
        <p:txBody>
          <a:bodyPr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/>
              <a:t>Persistiert Werte zwischen Renderings</a:t>
            </a:r>
            <a:endParaRPr lang="en-DE" sz="180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DE" sz="1800"/>
              <a:t>Ähnlich </a:t>
            </a:r>
            <a:r>
              <a:rPr kumimoji="0" lang="en-DE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et Book" pitchFamily="2" charset="0"/>
                <a:ea typeface="+mn-ea"/>
                <a:cs typeface="+mn-cs"/>
              </a:rPr>
              <a:t>zu </a:t>
            </a:r>
            <a:r>
              <a:rPr lang="en-US" sz="1800"/>
              <a:t>useState aber löst keine Renderings aus</a:t>
            </a:r>
            <a:endParaRPr kumimoji="0" lang="en-DE" sz="18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aret Book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AED08-E0BD-D20C-FB85-598D1CEE7FE6}"/>
              </a:ext>
            </a:extLst>
          </p:cNvPr>
          <p:cNvSpPr txBox="1"/>
          <p:nvPr/>
        </p:nvSpPr>
        <p:spPr>
          <a:xfrm>
            <a:off x="838345" y="4380562"/>
            <a:ext cx="686954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trainMap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ITrain&gt;&gt;({})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D836E-CB7B-4172-BE6C-EAD6566765E8}"/>
              </a:ext>
            </a:extLst>
          </p:cNvPr>
          <p:cNvSpPr txBox="1"/>
          <p:nvPr/>
        </p:nvSpPr>
        <p:spPr>
          <a:xfrm>
            <a:off x="838344" y="4955250"/>
            <a:ext cx="686954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handleUpdatePokemon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(pokemon: IPokemon)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trainMap.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[train.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train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41467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Aufgaben useRef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BCDE-0670-20CF-3747-CC8DBBB5066A}"/>
              </a:ext>
            </a:extLst>
          </p:cNvPr>
          <p:cNvSpPr txBox="1"/>
          <p:nvPr/>
        </p:nvSpPr>
        <p:spPr>
          <a:xfrm>
            <a:off x="990463" y="2682452"/>
            <a:ext cx="976718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 i="1">
              <a:solidFill>
                <a:srgbClr val="A8C023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 enable</a:t>
            </a:r>
            <a:endParaRPr lang="en-US" i="1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1DA61-AA78-F3DE-E46C-8AEA217AE6E5}"/>
              </a:ext>
            </a:extLst>
          </p:cNvPr>
          <p:cNvSpPr txBox="1">
            <a:spLocks/>
          </p:cNvSpPr>
          <p:nvPr/>
        </p:nvSpPr>
        <p:spPr>
          <a:xfrm>
            <a:off x="8238565" y="3896427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23A4A-450B-6582-41CC-7F2575B7AB0B}"/>
              </a:ext>
            </a:extLst>
          </p:cNvPr>
          <p:cNvSpPr txBox="1"/>
          <p:nvPr/>
        </p:nvSpPr>
        <p:spPr>
          <a:xfrm>
            <a:off x="990463" y="4505213"/>
            <a:ext cx="976718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 enable</a:t>
            </a: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3B4128-DE74-25A9-CDF8-76E8BB8FB70A}"/>
              </a:ext>
            </a:extLst>
          </p:cNvPr>
          <p:cNvSpPr txBox="1">
            <a:spLocks/>
          </p:cNvSpPr>
          <p:nvPr/>
        </p:nvSpPr>
        <p:spPr>
          <a:xfrm>
            <a:off x="8238562" y="5442189"/>
            <a:ext cx="2519079" cy="26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3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</p:spTree>
    <p:extLst>
      <p:ext uri="{BB962C8B-B14F-4D97-AF65-F5344CB8AC3E}">
        <p14:creationId xmlns:p14="http://schemas.microsoft.com/office/powerpoint/2010/main" val="372082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65" y="358896"/>
            <a:ext cx="10515600" cy="1325563"/>
          </a:xfrm>
        </p:spPr>
        <p:txBody>
          <a:bodyPr/>
          <a:lstStyle/>
          <a:p>
            <a:r>
              <a:rPr lang="de-DE"/>
              <a:t>Lösungen useRef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7D2D-C115-C1EF-D6B2-3E8881621C0E}"/>
              </a:ext>
            </a:extLst>
          </p:cNvPr>
          <p:cNvSpPr txBox="1"/>
          <p:nvPr/>
        </p:nvSpPr>
        <p:spPr>
          <a:xfrm>
            <a:off x="1730187" y="182101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3.2.1 use useRef to store edited pokemons in an editedPokemonsMap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IPokemon&gt;&gt;({})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3AED2-A49A-9999-F57E-CBE6E1790105}"/>
              </a:ext>
            </a:extLst>
          </p:cNvPr>
          <p:cNvSpPr txBox="1"/>
          <p:nvPr/>
        </p:nvSpPr>
        <p:spPr>
          <a:xfrm>
            <a:off x="1730187" y="255002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3.2.2 update the pokemon in the editedPokemonsMap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pokemon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3" name="ToDo 1.1 Show">
            <a:extLst>
              <a:ext uri="{FF2B5EF4-FFF2-40B4-BE49-F238E27FC236}">
                <a16:creationId xmlns:a16="http://schemas.microsoft.com/office/drawing/2014/main" id="{AA6C0A04-67AA-B6A0-B590-2B1AEB2B2E6D}"/>
              </a:ext>
            </a:extLst>
          </p:cNvPr>
          <p:cNvSpPr txBox="1"/>
          <p:nvPr/>
        </p:nvSpPr>
        <p:spPr>
          <a:xfrm>
            <a:off x="1714497" y="182101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3.2.1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4" name="ToDo 1.1 Show">
            <a:extLst>
              <a:ext uri="{FF2B5EF4-FFF2-40B4-BE49-F238E27FC236}">
                <a16:creationId xmlns:a16="http://schemas.microsoft.com/office/drawing/2014/main" id="{EEF1E9CF-9269-3AB9-2726-1DE577237EE3}"/>
              </a:ext>
            </a:extLst>
          </p:cNvPr>
          <p:cNvSpPr txBox="1"/>
          <p:nvPr/>
        </p:nvSpPr>
        <p:spPr>
          <a:xfrm>
            <a:off x="1707773" y="254604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AC01E-6AF5-E57D-2106-0EE6219ECE85}"/>
              </a:ext>
            </a:extLst>
          </p:cNvPr>
          <p:cNvSpPr txBox="1"/>
          <p:nvPr/>
        </p:nvSpPr>
        <p:spPr>
          <a:xfrm>
            <a:off x="1715038" y="4390655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3.3.1 use useRef to store reset Callbacks from child components in a resetMap</a:t>
            </a:r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resetMap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useRef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&lt;Record&lt;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number,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&gt;&gt;({})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FD137-C5D9-81E6-B898-99F8484D63D4}"/>
              </a:ext>
            </a:extLst>
          </p:cNvPr>
          <p:cNvSpPr txBox="1"/>
          <p:nvPr/>
        </p:nvSpPr>
        <p:spPr>
          <a:xfrm>
            <a:off x="1714497" y="5156840"/>
            <a:ext cx="84519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3.3.2 Pass a reset-callback function to EditableTextField</a:t>
            </a: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registerReset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{(reset) =&gt; { resetMap.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reset</a:t>
            </a:r>
            <a:r>
              <a:rPr lang="en-US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}}</a:t>
            </a:r>
          </a:p>
        </p:txBody>
      </p:sp>
      <p:sp>
        <p:nvSpPr>
          <p:cNvPr id="21" name="ToDo 1.1 Show">
            <a:extLst>
              <a:ext uri="{FF2B5EF4-FFF2-40B4-BE49-F238E27FC236}">
                <a16:creationId xmlns:a16="http://schemas.microsoft.com/office/drawing/2014/main" id="{F00E372E-A7C0-1DF5-2AE9-A482B68C7BA4}"/>
              </a:ext>
            </a:extLst>
          </p:cNvPr>
          <p:cNvSpPr txBox="1"/>
          <p:nvPr/>
        </p:nvSpPr>
        <p:spPr>
          <a:xfrm>
            <a:off x="1684239" y="4390654"/>
            <a:ext cx="844658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3.3.1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22" name="ToDo 1.1 Show">
            <a:extLst>
              <a:ext uri="{FF2B5EF4-FFF2-40B4-BE49-F238E27FC236}">
                <a16:creationId xmlns:a16="http://schemas.microsoft.com/office/drawing/2014/main" id="{27AEA494-2B64-0B67-D924-1B6CAF484C68}"/>
              </a:ext>
            </a:extLst>
          </p:cNvPr>
          <p:cNvSpPr txBox="1"/>
          <p:nvPr/>
        </p:nvSpPr>
        <p:spPr>
          <a:xfrm>
            <a:off x="1684218" y="5159512"/>
            <a:ext cx="844714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3.3.2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42045-97D9-8994-9F1C-5648B86FD215}"/>
              </a:ext>
            </a:extLst>
          </p:cNvPr>
          <p:cNvSpPr txBox="1"/>
          <p:nvPr/>
        </p:nvSpPr>
        <p:spPr>
          <a:xfrm>
            <a:off x="1736911" y="3275054"/>
            <a:ext cx="842869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3.2.3 use name of edited pokemon (if it exists) in favor of queried pokemon name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BABABA"/>
                </a:solidFill>
                <a:effectLst/>
                <a:latin typeface="JetBrains Mono"/>
              </a:rPr>
              <a:t>defaultValue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{editedPokemonsMap.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current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]?.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|| pokemon.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5" name="ToDo 1.1 Show">
            <a:extLst>
              <a:ext uri="{FF2B5EF4-FFF2-40B4-BE49-F238E27FC236}">
                <a16:creationId xmlns:a16="http://schemas.microsoft.com/office/drawing/2014/main" id="{7087DCAB-22AD-D7AA-0C63-D8CDA7663630}"/>
              </a:ext>
            </a:extLst>
          </p:cNvPr>
          <p:cNvSpPr txBox="1"/>
          <p:nvPr/>
        </p:nvSpPr>
        <p:spPr>
          <a:xfrm>
            <a:off x="1714497" y="3271074"/>
            <a:ext cx="843085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ToDo </a:t>
            </a:r>
            <a:r>
              <a:rPr lang="en-US" i="1">
                <a:solidFill>
                  <a:srgbClr val="A8C023"/>
                </a:solidFill>
                <a:latin typeface="JetBrains Mono"/>
              </a:rPr>
              <a:t>3.2.3</a:t>
            </a:r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 </a:t>
            </a:r>
          </a:p>
          <a:p>
            <a:pPr algn="ctr"/>
            <a:r>
              <a:rPr lang="en-US" i="1">
                <a:solidFill>
                  <a:srgbClr val="A8C023"/>
                </a:solidFill>
                <a:effectLst/>
                <a:latin typeface="JetBrains Mono"/>
              </a:rPr>
              <a:t>Click to Show Solution</a:t>
            </a:r>
          </a:p>
        </p:txBody>
      </p:sp>
    </p:spTree>
    <p:extLst>
      <p:ext uri="{BB962C8B-B14F-4D97-AF65-F5344CB8AC3E}">
        <p14:creationId xmlns:p14="http://schemas.microsoft.com/office/powerpoint/2010/main" val="289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1251521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624621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Invalidation Tags</a:t>
            </a:r>
          </a:p>
        </p:txBody>
      </p:sp>
      <p:pic>
        <p:nvPicPr>
          <p:cNvPr id="4098" name="Picture 2" descr="GitHub - rtk-incubator/rtk-query-codegen">
            <a:extLst>
              <a:ext uri="{FF2B5EF4-FFF2-40B4-BE49-F238E27FC236}">
                <a16:creationId xmlns:a16="http://schemas.microsoft.com/office/drawing/2014/main" id="{B10D5D3C-4CC3-432C-4609-DE2AED64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7" y="648826"/>
            <a:ext cx="2708339" cy="7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B66-C82F-FA49-2512-8B4A0789DBEC}"/>
              </a:ext>
            </a:extLst>
          </p:cNvPr>
          <p:cNvSpPr txBox="1"/>
          <p:nvPr/>
        </p:nvSpPr>
        <p:spPr>
          <a:xfrm>
            <a:off x="699079" y="3429000"/>
            <a:ext cx="56459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getPokemonData}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useGetPokemonQuery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1694D4-A2F1-4C6E-FA96-7A3D767C9869}"/>
              </a:ext>
            </a:extLst>
          </p:cNvPr>
          <p:cNvSpPr txBox="1"/>
          <p:nvPr/>
        </p:nvSpPr>
        <p:spPr>
          <a:xfrm>
            <a:off x="699080" y="4303678"/>
            <a:ext cx="564593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[postPokemonData] =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usePostPokemonMutation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CC7832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handleSubmit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postPokemonData({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body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updatedPokemonData 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B26E-C3C6-F55C-5AAD-86AEC005380E}"/>
              </a:ext>
            </a:extLst>
          </p:cNvPr>
          <p:cNvSpPr txBox="1"/>
          <p:nvPr/>
        </p:nvSpPr>
        <p:spPr>
          <a:xfrm>
            <a:off x="7531982" y="2364686"/>
            <a:ext cx="3502959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 b="1" i="1">
                <a:solidFill>
                  <a:srgbClr val="9876AA"/>
                </a:solidFill>
                <a:effectLst/>
                <a:latin typeface="JetBrains Mono"/>
              </a:rPr>
              <a:t>enhancedPokemonApi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pokemonApi.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enhanceEndpoints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addTagTypes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endpoints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getPokemon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providesTags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postPokemon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{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invalidatesTags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'Pokemon'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E80CED-13FA-5BBE-89AC-C5B0C42A0DA7}"/>
              </a:ext>
            </a:extLst>
          </p:cNvPr>
          <p:cNvSpPr txBox="1">
            <a:spLocks/>
          </p:cNvSpPr>
          <p:nvPr/>
        </p:nvSpPr>
        <p:spPr>
          <a:xfrm>
            <a:off x="8996981" y="5521768"/>
            <a:ext cx="1995055" cy="263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1">
                <a:solidFill>
                  <a:schemeClr val="bg1">
                    <a:lumMod val="65000"/>
                  </a:schemeClr>
                </a:solidFill>
              </a:rPr>
              <a:t>enhancedPokemonApi.ts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9186A470-0D8F-DE1E-F627-E15F3344B46E}"/>
              </a:ext>
            </a:extLst>
          </p:cNvPr>
          <p:cNvSpPr/>
          <p:nvPr/>
        </p:nvSpPr>
        <p:spPr>
          <a:xfrm rot="16200000" flipV="1">
            <a:off x="5832659" y="3900501"/>
            <a:ext cx="2110923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B37CB80-EE63-B63D-42F2-7CB9CA87C7F9}"/>
              </a:ext>
            </a:extLst>
          </p:cNvPr>
          <p:cNvSpPr txBox="1">
            <a:spLocks/>
          </p:cNvSpPr>
          <p:nvPr/>
        </p:nvSpPr>
        <p:spPr>
          <a:xfrm rot="5400000">
            <a:off x="6432876" y="4207822"/>
            <a:ext cx="1577898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A62F3C9D-3B5F-6627-17A2-32A84A7BDBFF}"/>
              </a:ext>
            </a:extLst>
          </p:cNvPr>
          <p:cNvSpPr/>
          <p:nvPr/>
        </p:nvSpPr>
        <p:spPr>
          <a:xfrm rot="16200000" flipV="1">
            <a:off x="10436598" y="3641318"/>
            <a:ext cx="1502911" cy="1033452"/>
          </a:xfrm>
          <a:prstGeom prst="uturnArrow">
            <a:avLst>
              <a:gd name="adj1" fmla="val 25000"/>
              <a:gd name="adj2" fmla="val 25000"/>
              <a:gd name="adj3" fmla="val 24133"/>
              <a:gd name="adj4" fmla="val 15027"/>
              <a:gd name="adj5" fmla="val 10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A50E487-923D-601C-BD33-7038415B274F}"/>
              </a:ext>
            </a:extLst>
          </p:cNvPr>
          <p:cNvSpPr txBox="1">
            <a:spLocks/>
          </p:cNvSpPr>
          <p:nvPr/>
        </p:nvSpPr>
        <p:spPr>
          <a:xfrm rot="5400000">
            <a:off x="10707549" y="4018728"/>
            <a:ext cx="1628417" cy="41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>
                <a:solidFill>
                  <a:schemeClr val="bg1"/>
                </a:solidFill>
              </a:rPr>
              <a:t>invalidate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82061-5190-6106-0931-5D4364475860}"/>
              </a:ext>
            </a:extLst>
          </p:cNvPr>
          <p:cNvSpPr txBox="1"/>
          <p:nvPr/>
        </p:nvSpPr>
        <p:spPr>
          <a:xfrm>
            <a:off x="4428565" y="5536644"/>
            <a:ext cx="1916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00" b="1">
                <a:solidFill>
                  <a:schemeClr val="bg1">
                    <a:lumMod val="65000"/>
                  </a:schemeClr>
                </a:solidFill>
              </a:rPr>
              <a:t>PokemonTabContent.tsx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0305B88-EB59-D56C-30A7-82B1661827B0}"/>
              </a:ext>
            </a:extLst>
          </p:cNvPr>
          <p:cNvSpPr txBox="1">
            <a:spLocks/>
          </p:cNvSpPr>
          <p:nvPr/>
        </p:nvSpPr>
        <p:spPr>
          <a:xfrm>
            <a:off x="839789" y="1780095"/>
            <a:ext cx="5645931" cy="162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Query Caches können durch die Ausführung von Mutations invalidiert werden.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Hierzu werden Query &amp; Mutation mit dem Gleichen tag ‘Pokemon’ versehen.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204674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95618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445248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2816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F3C0F6A-0029-D724-60AC-1DFBF53E11F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9048282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Deep Nesting wenn möglich vermeiden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Aber oftmals notwendig z.B. formData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06190-C5FA-0322-6B0A-FB8EE12351C7}"/>
              </a:ext>
            </a:extLst>
          </p:cNvPr>
          <p:cNvSpPr txBox="1"/>
          <p:nvPr/>
        </p:nvSpPr>
        <p:spPr>
          <a:xfrm>
            <a:off x="773205" y="4619618"/>
            <a:ext cx="700816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Shallow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[colorObject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highlight>
                  <a:srgbClr val="2B2B2B"/>
                </a:highlight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highlight>
                  <a:srgbClr val="2B2B2B"/>
                </a:highlight>
                <a:latin typeface="JetBrains Mono"/>
              </a:rPr>
              <a:t>setColorObject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({ ...colorObject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highlight>
                  <a:srgbClr val="2B2B2B"/>
                </a:highlight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highlight>
                  <a:srgbClr val="2B2B2B"/>
                </a:highlight>
                <a:latin typeface="JetBrains Mono"/>
              </a:rPr>
              <a:t>'blue' </a:t>
            </a:r>
            <a:r>
              <a:rPr lang="en-US">
                <a:solidFill>
                  <a:srgbClr val="A9B7C6"/>
                </a:solidFill>
                <a:effectLst/>
                <a:highlight>
                  <a:srgbClr val="2B2B2B"/>
                </a:highlight>
                <a:latin typeface="JetBrains Mono"/>
              </a:rPr>
              <a:t>})</a:t>
            </a:r>
            <a:r>
              <a:rPr lang="en-US">
                <a:solidFill>
                  <a:srgbClr val="CC7832"/>
                </a:solidFill>
                <a:effectLst/>
                <a:highlight>
                  <a:srgbClr val="2B2B2B"/>
                </a:highlight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highlight>
                <a:srgbClr val="2B2B2B"/>
              </a:highlight>
              <a:latin typeface="JetBrain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5" y="3290445"/>
            <a:ext cx="51883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 Nesting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'blue'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274168" y="5593232"/>
            <a:ext cx="501995" cy="4550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6110335"/>
            <a:ext cx="4757584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Use Object spreading to recreate object</a:t>
            </a:r>
            <a:endParaRPr lang="de-DE" sz="1600" b="1"/>
          </a:p>
        </p:txBody>
      </p:sp>
    </p:spTree>
    <p:extLst>
      <p:ext uri="{BB962C8B-B14F-4D97-AF65-F5344CB8AC3E}">
        <p14:creationId xmlns:p14="http://schemas.microsoft.com/office/powerpoint/2010/main" val="10172096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3836634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</p:spTree>
    <p:extLst>
      <p:ext uri="{BB962C8B-B14F-4D97-AF65-F5344CB8AC3E}">
        <p14:creationId xmlns:p14="http://schemas.microsoft.com/office/powerpoint/2010/main" val="2962190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–Nested Object in useState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773204" y="3290445"/>
            <a:ext cx="5779996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Deep Nesting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[colorObjects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</a:t>
            </a:r>
          </a:p>
          <a:p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([{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'red'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slot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'green'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 = [...colorObjects]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 = { ...newColorObjects[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color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'blue’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endParaRPr lang="en-US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>
              <a:solidFill>
                <a:srgbClr val="A9B7C6"/>
              </a:solidFill>
              <a:latin typeface="JetBrains Mono"/>
            </a:endParaRPr>
          </a:p>
          <a:p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setColorObjects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(newColorObjects)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6AEFAD-3F80-98C9-5E3A-32134C38E138}"/>
              </a:ext>
            </a:extLst>
          </p:cNvPr>
          <p:cNvSpPr/>
          <p:nvPr/>
        </p:nvSpPr>
        <p:spPr>
          <a:xfrm rot="16200000">
            <a:off x="2940588" y="4942048"/>
            <a:ext cx="350971" cy="34381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89A9E1-0FB3-DBEE-E628-B52F1AA5A10F}"/>
              </a:ext>
            </a:extLst>
          </p:cNvPr>
          <p:cNvSpPr txBox="1">
            <a:spLocks/>
          </p:cNvSpPr>
          <p:nvPr/>
        </p:nvSpPr>
        <p:spPr>
          <a:xfrm>
            <a:off x="773205" y="5289441"/>
            <a:ext cx="4982136" cy="437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Use Object spreading to recreate objects</a:t>
            </a:r>
            <a:endParaRPr lang="de-DE" sz="1600" b="1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196DC1-AD5E-9390-590F-B685D5ACB7D3}"/>
              </a:ext>
            </a:extLst>
          </p:cNvPr>
          <p:cNvSpPr/>
          <p:nvPr/>
        </p:nvSpPr>
        <p:spPr>
          <a:xfrm rot="5400000">
            <a:off x="3248406" y="4248208"/>
            <a:ext cx="26584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156BA3-C61B-1C24-A9F7-A031EA9FD5AF}"/>
              </a:ext>
            </a:extLst>
          </p:cNvPr>
          <p:cNvSpPr/>
          <p:nvPr/>
        </p:nvSpPr>
        <p:spPr>
          <a:xfrm>
            <a:off x="9049572" y="1884536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F0A0C-8CF9-443D-C71B-A927DF607FCC}"/>
              </a:ext>
            </a:extLst>
          </p:cNvPr>
          <p:cNvSpPr txBox="1"/>
          <p:nvPr/>
        </p:nvSpPr>
        <p:spPr>
          <a:xfrm>
            <a:off x="9049573" y="2030820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20C47B-8E28-ECC1-4A8B-F4D020F84D33}"/>
              </a:ext>
            </a:extLst>
          </p:cNvPr>
          <p:cNvSpPr/>
          <p:nvPr/>
        </p:nvSpPr>
        <p:spPr>
          <a:xfrm>
            <a:off x="7896428" y="3142017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CD4D3-9BEF-9F8C-74F2-6B2C8E43B652}"/>
              </a:ext>
            </a:extLst>
          </p:cNvPr>
          <p:cNvSpPr txBox="1"/>
          <p:nvPr/>
        </p:nvSpPr>
        <p:spPr>
          <a:xfrm>
            <a:off x="7896429" y="3394952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[0]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F04834-200F-6E7F-2340-8AC791ED539A}"/>
              </a:ext>
            </a:extLst>
          </p:cNvPr>
          <p:cNvSpPr/>
          <p:nvPr/>
        </p:nvSpPr>
        <p:spPr>
          <a:xfrm>
            <a:off x="10129648" y="315306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EB846-8483-985D-B31B-92D925E711CA}"/>
              </a:ext>
            </a:extLst>
          </p:cNvPr>
          <p:cNvSpPr txBox="1"/>
          <p:nvPr/>
        </p:nvSpPr>
        <p:spPr>
          <a:xfrm>
            <a:off x="10129649" y="3405997"/>
            <a:ext cx="81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B30C7D-A235-5593-F8C6-510C8CEC4D4C}"/>
              </a:ext>
            </a:extLst>
          </p:cNvPr>
          <p:cNvSpPr/>
          <p:nvPr/>
        </p:nvSpPr>
        <p:spPr>
          <a:xfrm>
            <a:off x="7416818" y="4662892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AD455-8889-5321-8238-C5D2042FC2E9}"/>
              </a:ext>
            </a:extLst>
          </p:cNvPr>
          <p:cNvSpPr txBox="1"/>
          <p:nvPr/>
        </p:nvSpPr>
        <p:spPr>
          <a:xfrm>
            <a:off x="7416819" y="4825678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B04626-2519-32A7-D95C-88883386B65A}"/>
              </a:ext>
            </a:extLst>
          </p:cNvPr>
          <p:cNvSpPr/>
          <p:nvPr/>
        </p:nvSpPr>
        <p:spPr>
          <a:xfrm>
            <a:off x="8376041" y="4669894"/>
            <a:ext cx="815788" cy="81578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59290-2656-1900-59AE-4400710D5709}"/>
              </a:ext>
            </a:extLst>
          </p:cNvPr>
          <p:cNvSpPr txBox="1"/>
          <p:nvPr/>
        </p:nvSpPr>
        <p:spPr>
          <a:xfrm>
            <a:off x="8376041" y="4824595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red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B69BF3-2959-6604-40B6-061213F38D4C}"/>
              </a:ext>
            </a:extLst>
          </p:cNvPr>
          <p:cNvSpPr/>
          <p:nvPr/>
        </p:nvSpPr>
        <p:spPr>
          <a:xfrm>
            <a:off x="9643784" y="4667396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A73CA-4B53-F202-3C3C-06F42D4F3E44}"/>
              </a:ext>
            </a:extLst>
          </p:cNvPr>
          <p:cNvSpPr txBox="1"/>
          <p:nvPr/>
        </p:nvSpPr>
        <p:spPr>
          <a:xfrm>
            <a:off x="9643785" y="4830182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slot: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18C7A7-160F-F784-25A6-8F7D10FE164C}"/>
              </a:ext>
            </a:extLst>
          </p:cNvPr>
          <p:cNvSpPr/>
          <p:nvPr/>
        </p:nvSpPr>
        <p:spPr>
          <a:xfrm>
            <a:off x="10603007" y="4674398"/>
            <a:ext cx="815788" cy="8157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3B630-2ADE-8899-C477-086A6C10DDF0}"/>
              </a:ext>
            </a:extLst>
          </p:cNvPr>
          <p:cNvSpPr txBox="1"/>
          <p:nvPr/>
        </p:nvSpPr>
        <p:spPr>
          <a:xfrm>
            <a:off x="10603007" y="4829099"/>
            <a:ext cx="81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color: blue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68966-BCDB-BA00-AFB5-340543B21427}"/>
              </a:ext>
            </a:extLst>
          </p:cNvPr>
          <p:cNvSpPr/>
          <p:nvPr/>
        </p:nvSpPr>
        <p:spPr>
          <a:xfrm rot="7902096">
            <a:off x="8579810" y="2800079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61FDDF-2E19-54C1-80C9-E01956E0AE5D}"/>
              </a:ext>
            </a:extLst>
          </p:cNvPr>
          <p:cNvSpPr/>
          <p:nvPr/>
        </p:nvSpPr>
        <p:spPr>
          <a:xfrm rot="2700000">
            <a:off x="9762234" y="2805675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6C0A05D-8E42-75BE-0045-1A8CE6AC8DA0}"/>
              </a:ext>
            </a:extLst>
          </p:cNvPr>
          <p:cNvSpPr/>
          <p:nvPr/>
        </p:nvSpPr>
        <p:spPr>
          <a:xfrm rot="6710096">
            <a:off x="7683840" y="4199071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E0A9CA1-E5E3-6C5B-D809-D0A05F20C8CC}"/>
              </a:ext>
            </a:extLst>
          </p:cNvPr>
          <p:cNvSpPr/>
          <p:nvPr/>
        </p:nvSpPr>
        <p:spPr>
          <a:xfrm rot="4114798">
            <a:off x="8345676" y="4199071"/>
            <a:ext cx="518984" cy="22255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F49578-B1B9-DC2F-9905-E5047E58F606}"/>
              </a:ext>
            </a:extLst>
          </p:cNvPr>
          <p:cNvSpPr/>
          <p:nvPr/>
        </p:nvSpPr>
        <p:spPr>
          <a:xfrm rot="6710096">
            <a:off x="9950789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BB46F45-7F76-22CF-69F2-B09C83FB2D57}"/>
              </a:ext>
            </a:extLst>
          </p:cNvPr>
          <p:cNvSpPr/>
          <p:nvPr/>
        </p:nvSpPr>
        <p:spPr>
          <a:xfrm rot="4114798">
            <a:off x="10612625" y="4199072"/>
            <a:ext cx="518984" cy="22255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State-Objekte dürfen nicht direkt editiert werden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Erst kopieren, dann editieren</a:t>
            </a:r>
            <a:endParaRPr lang="en-DE" sz="1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23635-ECB9-94B9-5885-A81C31A68F1E}"/>
              </a:ext>
            </a:extLst>
          </p:cNvPr>
          <p:cNvSpPr txBox="1"/>
          <p:nvPr/>
        </p:nvSpPr>
        <p:spPr>
          <a:xfrm>
            <a:off x="6777019" y="5855459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Wird ‚red‘ auf ‚blue‘ abgeändert so müssen alle Objekte darüber kopiert werden.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DBB553E4-C6C4-1375-7B28-1BD2FE7C5CA4}"/>
              </a:ext>
            </a:extLst>
          </p:cNvPr>
          <p:cNvSpPr/>
          <p:nvPr/>
        </p:nvSpPr>
        <p:spPr>
          <a:xfrm rot="16200000">
            <a:off x="8655318" y="5557532"/>
            <a:ext cx="292532" cy="29038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2216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36259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Pitfall – Object in Dependencies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BCF87-D624-D76E-9998-6859AFCC027F}"/>
              </a:ext>
            </a:extLst>
          </p:cNvPr>
          <p:cNvSpPr txBox="1"/>
          <p:nvPr/>
        </p:nvSpPr>
        <p:spPr>
          <a:xfrm>
            <a:off x="838345" y="3199382"/>
            <a:ext cx="481180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D772F889-981A-8E6E-E2AC-2A134FF98A34}"/>
              </a:ext>
            </a:extLst>
          </p:cNvPr>
          <p:cNvSpPr txBox="1">
            <a:spLocks/>
          </p:cNvSpPr>
          <p:nvPr/>
        </p:nvSpPr>
        <p:spPr>
          <a:xfrm>
            <a:off x="839789" y="2030820"/>
            <a:ext cx="6577029" cy="704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Änderungen am Objekt lösen useEffect aus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Unterobjekte haben keinen Einfluss</a:t>
            </a:r>
            <a:endParaRPr lang="en-DE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A89B3-C92B-3EDB-0B31-26E18A00B435}"/>
              </a:ext>
            </a:extLst>
          </p:cNvPr>
          <p:cNvSpPr txBox="1"/>
          <p:nvPr/>
        </p:nvSpPr>
        <p:spPr>
          <a:xfrm>
            <a:off x="838344" y="4497204"/>
            <a:ext cx="481180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pokemons.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({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'Bulbasaur'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lang="en-US">
                <a:solidFill>
                  <a:srgbClr val="A9B7C6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F8F26-D868-BC45-696A-B835AB0BC76A}"/>
              </a:ext>
            </a:extLst>
          </p:cNvPr>
          <p:cNvSpPr txBox="1"/>
          <p:nvPr/>
        </p:nvSpPr>
        <p:spPr>
          <a:xfrm>
            <a:off x="6161141" y="3199382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Not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pokemons[</a:t>
            </a:r>
            <a:r>
              <a:rPr lang="en-US"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lang="en-US">
                <a:solidFill>
                  <a:srgbClr val="6A8759"/>
                </a:solidFill>
                <a:effectLst/>
                <a:latin typeface="JetBrains Mono"/>
              </a:rPr>
              <a:t>'Ivysaur'</a:t>
            </a:r>
            <a:br>
              <a:rPr lang="en-US">
                <a:solidFill>
                  <a:srgbClr val="6A8759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[pokemons.</a:t>
            </a:r>
            <a:r>
              <a:rPr lang="en-US"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2A34D-6516-D4A4-421F-278AA88AAF10}"/>
              </a:ext>
            </a:extLst>
          </p:cNvPr>
          <p:cNvSpPr txBox="1"/>
          <p:nvPr/>
        </p:nvSpPr>
        <p:spPr>
          <a:xfrm>
            <a:off x="6161141" y="4494091"/>
            <a:ext cx="4811808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80"/>
                </a:solidFill>
                <a:effectLst/>
                <a:latin typeface="JetBrains Mono"/>
              </a:rPr>
              <a:t>// Triggered</a:t>
            </a:r>
            <a:br>
              <a:rPr lang="en-US"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pokemons = [...pokemons]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lang="en-US"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>
                <a:solidFill>
                  <a:srgbClr val="FFC66D"/>
                </a:solidFill>
                <a:effectLst/>
                <a:latin typeface="JetBrains Mono"/>
              </a:rPr>
              <a:t>handleSomething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>
                <a:solidFill>
                  <a:srgbClr val="A9B7C6"/>
                </a:solidFill>
                <a:effectLst/>
                <a:latin typeface="JetBrains Mono"/>
              </a:rPr>
              <a:t>[pokemons])</a:t>
            </a:r>
            <a:r>
              <a:rPr lang="en-US"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13544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FD65-7FDD-4D18-C678-83652014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5AD5-718A-E719-D22A-1AA46A1A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Virtualized List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E42F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/>
              <a:t>React 19</a:t>
            </a:r>
            <a:endParaRPr lang="en-DE" sz="2400"/>
          </a:p>
        </p:txBody>
      </p:sp>
    </p:spTree>
    <p:extLst>
      <p:ext uri="{BB962C8B-B14F-4D97-AF65-F5344CB8AC3E}">
        <p14:creationId xmlns:p14="http://schemas.microsoft.com/office/powerpoint/2010/main" val="38636075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Virtualized List</a:t>
            </a:r>
          </a:p>
        </p:txBody>
      </p:sp>
      <p:pic>
        <p:nvPicPr>
          <p:cNvPr id="2050" name="Picture 2" descr="Virtualize large lists with react-window | Articles | web.dev">
            <a:extLst>
              <a:ext uri="{FF2B5EF4-FFF2-40B4-BE49-F238E27FC236}">
                <a16:creationId xmlns:a16="http://schemas.microsoft.com/office/drawing/2014/main" id="{9B2EE12A-B845-ED84-B630-5B858A7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18" y="1945325"/>
            <a:ext cx="5410055" cy="35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1E624C8-0605-12BF-5AB3-08F76FB945AF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Nur rendern was wirklich sichtbar ist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Performanter und flexibler als useMemo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66888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FE96-38F8-4C5A-F51E-FAC6865D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6" y="2243582"/>
            <a:ext cx="1997074" cy="42987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0655E9-9C5C-6604-38FE-020400F4A8A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Garet Book" pitchFamily="2" charset="0"/>
                <a:ea typeface="+mj-ea"/>
                <a:cs typeface="+mj-cs"/>
              </a:defRPr>
            </a:lvl1pPr>
          </a:lstStyle>
          <a:p>
            <a:r>
              <a:rPr lang="de-DE" sz="6000"/>
              <a:t>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E3B6A-9830-AFB7-F454-ACA47B10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28" y="2243390"/>
            <a:ext cx="2014780" cy="429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65D4C-A8E9-273B-C828-8ABD441AA014}"/>
              </a:ext>
            </a:extLst>
          </p:cNvPr>
          <p:cNvSpPr txBox="1"/>
          <p:nvPr/>
        </p:nvSpPr>
        <p:spPr>
          <a:xfrm>
            <a:off x="2981326" y="1914827"/>
            <a:ext cx="19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Login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BD973-B772-A391-5E3F-FBB398D51C1C}"/>
              </a:ext>
            </a:extLst>
          </p:cNvPr>
          <p:cNvSpPr txBox="1"/>
          <p:nvPr/>
        </p:nvSpPr>
        <p:spPr>
          <a:xfrm>
            <a:off x="7203260" y="1914827"/>
            <a:ext cx="203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Pokemon Page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2AA427-0968-4C7E-9492-B99B7157CF17}"/>
              </a:ext>
            </a:extLst>
          </p:cNvPr>
          <p:cNvSpPr/>
          <p:nvPr/>
        </p:nvSpPr>
        <p:spPr>
          <a:xfrm>
            <a:off x="5605390" y="4162022"/>
            <a:ext cx="981219" cy="455093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Redirect</a:t>
            </a:r>
          </a:p>
        </p:txBody>
      </p:sp>
    </p:spTree>
    <p:extLst>
      <p:ext uri="{BB962C8B-B14F-4D97-AF65-F5344CB8AC3E}">
        <p14:creationId xmlns:p14="http://schemas.microsoft.com/office/powerpoint/2010/main" val="1377416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C4302-1904-95F5-7E7B-E687AE6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5" y="365125"/>
            <a:ext cx="10515311" cy="1325563"/>
          </a:xfrm>
        </p:spPr>
        <p:txBody>
          <a:bodyPr anchor="ctr">
            <a:normAutofit/>
          </a:bodyPr>
          <a:lstStyle/>
          <a:p>
            <a:r>
              <a:rPr lang="de-DE"/>
              <a:t>React 19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1A531-FCBF-56CC-F123-974502569A23}"/>
              </a:ext>
            </a:extLst>
          </p:cNvPr>
          <p:cNvSpPr txBox="1">
            <a:spLocks/>
          </p:cNvSpPr>
          <p:nvPr/>
        </p:nvSpPr>
        <p:spPr>
          <a:xfrm>
            <a:off x="839788" y="2310953"/>
            <a:ext cx="8707623" cy="286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4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8D1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1pPr>
            <a:lvl2pPr marL="35998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2pPr>
            <a:lvl3pPr marL="611965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3pPr>
            <a:lvl4pPr marL="89995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4pPr>
            <a:lvl5pPr marL="11879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799" kern="1200">
                <a:solidFill>
                  <a:schemeClr val="tx1"/>
                </a:solidFill>
                <a:latin typeface="Garet Book" pitchFamily="2" charset="0"/>
                <a:ea typeface="+mn-ea"/>
                <a:cs typeface="+mn-cs"/>
              </a:defRPr>
            </a:lvl5pPr>
            <a:lvl6pPr marL="2514460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4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8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3" indent="-228587" algn="l" defTabSz="91434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Weniger Boilerplate</a:t>
            </a:r>
            <a:endParaRPr lang="en-US" sz="1400"/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Schneller durch React-Compiler</a:t>
            </a:r>
          </a:p>
          <a:p>
            <a:pPr marL="457200" indent="-457200" defTabSz="914400">
              <a:spcBef>
                <a:spcPts val="500"/>
              </a:spcBef>
              <a:buClr>
                <a:srgbClr val="5E42F5"/>
              </a:buClr>
              <a:buFont typeface="Wingdings" panose="05000000000000000000" pitchFamily="2" charset="2"/>
              <a:buChar char="§"/>
              <a:defRPr/>
            </a:pPr>
            <a:r>
              <a:rPr lang="en-US" sz="1800"/>
              <a:t>useMemo &amp; useCallback entfallen</a:t>
            </a:r>
          </a:p>
          <a:p>
            <a:pPr marL="817180" lvl="1" indent="-457200" defTabSz="914400">
              <a:buClr>
                <a:srgbClr val="5E42F5"/>
              </a:buClr>
              <a:defRPr/>
            </a:pPr>
            <a:r>
              <a:rPr lang="en-US" sz="1400"/>
              <a:t>Aber Wissen bleibt relevant</a:t>
            </a:r>
          </a:p>
        </p:txBody>
      </p:sp>
    </p:spTree>
    <p:extLst>
      <p:ext uri="{BB962C8B-B14F-4D97-AF65-F5344CB8AC3E}">
        <p14:creationId xmlns:p14="http://schemas.microsoft.com/office/powerpoint/2010/main" val="216905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8F98-950E-FD15-8A08-D998C8B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Architecture</a:t>
            </a: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C0D234D-BD6E-71D6-9F48-CC95B9B6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282"/>
            <a:ext cx="10687086" cy="4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2491"/>
      </p:ext>
    </p:extLst>
  </p:cSld>
  <p:clrMapOvr>
    <a:masterClrMapping/>
  </p:clrMapOvr>
</p:sld>
</file>

<file path=ppt/theme/theme1.xml><?xml version="1.0" encoding="utf-8"?>
<a:theme xmlns:a="http://schemas.openxmlformats.org/drawingml/2006/main" name="AclueDesign">
  <a:themeElements>
    <a:clrScheme name="ACLUE Farben">
      <a:dk1>
        <a:srgbClr val="333333"/>
      </a:dk1>
      <a:lt1>
        <a:sysClr val="window" lastClr="FFFFFF"/>
      </a:lt1>
      <a:dk2>
        <a:srgbClr val="5E42F5"/>
      </a:dk2>
      <a:lt2>
        <a:srgbClr val="FF9664"/>
      </a:lt2>
      <a:accent1>
        <a:srgbClr val="5E42F5"/>
      </a:accent1>
      <a:accent2>
        <a:srgbClr val="FF9664"/>
      </a:accent2>
      <a:accent3>
        <a:srgbClr val="333333"/>
      </a:accent3>
      <a:accent4>
        <a:srgbClr val="FFFFFF"/>
      </a:accent4>
      <a:accent5>
        <a:srgbClr val="FFFFFF"/>
      </a:accent5>
      <a:accent6>
        <a:srgbClr val="FFFFFF"/>
      </a:accent6>
      <a:hlink>
        <a:srgbClr val="5E42F5"/>
      </a:hlink>
      <a:folHlink>
        <a:srgbClr val="FF9664"/>
      </a:folHlink>
    </a:clrScheme>
    <a:fontScheme name="Aclue Schrift">
      <a:majorFont>
        <a:latin typeface="Garet Book"/>
        <a:ea typeface=""/>
        <a:cs typeface=""/>
      </a:majorFont>
      <a:minorFont>
        <a:latin typeface="Gare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lueDesign" id="{5E459569-7D00-4B24-92D2-E3B8DBEDDABE}" vid="{28C871AF-C2F1-4C6A-8131-D6CAF294F47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6c5753e0-85cf-46f2-8355-eec33c0b2dc8" xsi:nil="true"/>
    <TaxCatchAll xmlns="90c5ddf0-2617-45ca-952f-f899c8b262d9" xsi:nil="true"/>
    <lcf76f155ced4ddcb4097134ff3c332f xmlns="6c5753e0-85cf-46f2-8355-eec33c0b2dc8">
      <Terms xmlns="http://schemas.microsoft.com/office/infopath/2007/PartnerControls"/>
    </lcf76f155ced4ddcb4097134ff3c332f>
    <SharedWithUsers xmlns="90c5ddf0-2617-45ca-952f-f899c8b262d9">
      <UserInfo>
        <DisplayName>Marius Hensch</DisplayName>
        <AccountId>13</AccountId>
        <AccountType/>
      </UserInfo>
      <UserInfo>
        <DisplayName>Jonas Keßler</DisplayName>
        <AccountId>28</AccountId>
        <AccountType/>
      </UserInfo>
      <UserInfo>
        <DisplayName>Malte Geßner</DisplayName>
        <AccountId>30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17B3E0CFB5E54888BF0D653345B0CA" ma:contentTypeVersion="21" ma:contentTypeDescription="Ein neues Dokument erstellen." ma:contentTypeScope="" ma:versionID="26e14a33c480123635dde8b981889a4e">
  <xsd:schema xmlns:xsd="http://www.w3.org/2001/XMLSchema" xmlns:xs="http://www.w3.org/2001/XMLSchema" xmlns:p="http://schemas.microsoft.com/office/2006/metadata/properties" xmlns:ns2="6c5753e0-85cf-46f2-8355-eec33c0b2dc8" xmlns:ns3="90c5ddf0-2617-45ca-952f-f899c8b262d9" targetNamespace="http://schemas.microsoft.com/office/2006/metadata/properties" ma:root="true" ma:fieldsID="6fbe01ff44228ee0259006ae8ab568e6" ns2:_="" ns3:_="">
    <xsd:import namespace="6c5753e0-85cf-46f2-8355-eec33c0b2dc8"/>
    <xsd:import namespace="90c5ddf0-2617-45ca-952f-f899c8b262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753e0-85cf-46f2-8355-eec33c0b2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edd5bf9-e80a-45b0-b2ea-09a9f8206c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tatus Unterschrift" ma:internalName="Status_x0020_Unterschrift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5ddf0-2617-45ca-952f-f899c8b26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7a8c493-3ad7-4967-8cd1-ca8dcc6fdaca}" ma:internalName="TaxCatchAll" ma:showField="CatchAllData" ma:web="90c5ddf0-2617-45ca-952f-f899c8b262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FCC383-1CAD-4E67-95BE-7666A585A00B}">
  <ds:schemaRefs>
    <ds:schemaRef ds:uri="6c5753e0-85cf-46f2-8355-eec33c0b2dc8"/>
    <ds:schemaRef ds:uri="90c5ddf0-2617-45ca-952f-f899c8b262d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3744DCA-FB26-43F5-AB96-84AB7740A1C7}">
  <ds:schemaRefs>
    <ds:schemaRef ds:uri="6c5753e0-85cf-46f2-8355-eec33c0b2dc8"/>
    <ds:schemaRef ds:uri="90c5ddf0-2617-45ca-952f-f899c8b26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DFAF670-841C-45BF-AD8F-06FD58B65F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AclueDesign</Template>
  <TotalTime>0</TotalTime>
  <Words>4701</Words>
  <Application>Microsoft Office PowerPoint</Application>
  <PresentationFormat>Widescreen</PresentationFormat>
  <Paragraphs>708</Paragraphs>
  <Slides>80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Arial Unicode MS</vt:lpstr>
      <vt:lpstr>Calibri</vt:lpstr>
      <vt:lpstr>Garet Book</vt:lpstr>
      <vt:lpstr>Garet Heavy</vt:lpstr>
      <vt:lpstr>Impact</vt:lpstr>
      <vt:lpstr>JetBrains Mono</vt:lpstr>
      <vt:lpstr>Wingdings</vt:lpstr>
      <vt:lpstr>AclueDesign</vt:lpstr>
      <vt:lpstr>React @            (adVancEd)</vt:lpstr>
      <vt:lpstr>PowerPoint Presentation</vt:lpstr>
      <vt:lpstr>Agenda</vt:lpstr>
      <vt:lpstr>Projektvorstellung</vt:lpstr>
      <vt:lpstr>PowerPoint Presentation</vt:lpstr>
      <vt:lpstr>PowerPoint Presentation</vt:lpstr>
      <vt:lpstr>PowerPoint Presentation</vt:lpstr>
      <vt:lpstr>PowerPoint Presentation</vt:lpstr>
      <vt:lpstr>Architecture</vt:lpstr>
      <vt:lpstr>Architecture</vt:lpstr>
      <vt:lpstr>Was macht Entwickler advanced in react? </vt:lpstr>
      <vt:lpstr>Was macht Entwickler advanced in react? </vt:lpstr>
      <vt:lpstr>Css-Modules vs Styled-Components</vt:lpstr>
      <vt:lpstr>PowerPoint Presentation</vt:lpstr>
      <vt:lpstr>Wofür brauchen wir styling?</vt:lpstr>
      <vt:lpstr>CSS-Modules</vt:lpstr>
      <vt:lpstr>Inline SX-Styling mitMUI</vt:lpstr>
      <vt:lpstr>styled components with MUI</vt:lpstr>
      <vt:lpstr>PowerPoint Presentation</vt:lpstr>
      <vt:lpstr>Api-Generierung</vt:lpstr>
      <vt:lpstr> Was ist eine Api?</vt:lpstr>
      <vt:lpstr> Was ist eine Api?</vt:lpstr>
      <vt:lpstr> Was ist eine Api?</vt:lpstr>
      <vt:lpstr>Rule of </vt:lpstr>
      <vt:lpstr>Wie wird eine Api erstellt?</vt:lpstr>
      <vt:lpstr>Wie wird eine Api erstellt?</vt:lpstr>
      <vt:lpstr>Wie wird eine Api erstellt?</vt:lpstr>
      <vt:lpstr>Wie wird eine Api erstellt?</vt:lpstr>
      <vt:lpstr>Wie wird eine Api erstellt?</vt:lpstr>
      <vt:lpstr>Wie wird unsere Api generiert?</vt:lpstr>
      <vt:lpstr>Wie wird unsere Api generiert?</vt:lpstr>
      <vt:lpstr>Api-Generierung mit</vt:lpstr>
      <vt:lpstr>Api-Generierung mit</vt:lpstr>
      <vt:lpstr>Api-Generierung mit</vt:lpstr>
      <vt:lpstr>Api-Generierung mit</vt:lpstr>
      <vt:lpstr>Api-Generierung mit</vt:lpstr>
      <vt:lpstr>Aufgaben</vt:lpstr>
      <vt:lpstr>Lösungen</vt:lpstr>
      <vt:lpstr>Global State</vt:lpstr>
      <vt:lpstr>Wozu brauchen wir ein Global State</vt:lpstr>
      <vt:lpstr>Context API</vt:lpstr>
      <vt:lpstr>Context API – Context</vt:lpstr>
      <vt:lpstr>Context API – ContextProvider</vt:lpstr>
      <vt:lpstr>Context API – App</vt:lpstr>
      <vt:lpstr>Context API – Component</vt:lpstr>
      <vt:lpstr>Redux State Management</vt:lpstr>
      <vt:lpstr>Redux State Management - Components</vt:lpstr>
      <vt:lpstr>Redux State Management - Store</vt:lpstr>
      <vt:lpstr>Redux State Management - Reducer</vt:lpstr>
      <vt:lpstr>Redux State Management - App</vt:lpstr>
      <vt:lpstr>Redux State Management - Component</vt:lpstr>
      <vt:lpstr>Login Request &amp; Jwt Storage</vt:lpstr>
      <vt:lpstr>Persisting State - Local Storage</vt:lpstr>
      <vt:lpstr>React Hooks</vt:lpstr>
      <vt:lpstr>React Hooks</vt:lpstr>
      <vt:lpstr>React Hooks</vt:lpstr>
      <vt:lpstr>React Hooks</vt:lpstr>
      <vt:lpstr>Component Caching</vt:lpstr>
      <vt:lpstr>Component Caching</vt:lpstr>
      <vt:lpstr>Component Caching</vt:lpstr>
      <vt:lpstr>Lösungen</vt:lpstr>
      <vt:lpstr>React Hooks</vt:lpstr>
      <vt:lpstr>React Hooks</vt:lpstr>
      <vt:lpstr>Aufgaben useRef</vt:lpstr>
      <vt:lpstr>Lösungen useRef</vt:lpstr>
      <vt:lpstr>Invalidation Tags</vt:lpstr>
      <vt:lpstr>Invalidation Tags</vt:lpstr>
      <vt:lpstr>Invalidation Tags</vt:lpstr>
      <vt:lpstr>Pitfall –Nested Object in useState</vt:lpstr>
      <vt:lpstr>Pitfall –Nested Object in useState</vt:lpstr>
      <vt:lpstr>Pitfall –Nested Object in useState</vt:lpstr>
      <vt:lpstr>Pitfall –Nested Object in useState</vt:lpstr>
      <vt:lpstr>Pitfall –Nested Object in useState</vt:lpstr>
      <vt:lpstr>Pitfall –Nested Object in useState</vt:lpstr>
      <vt:lpstr>Pitfall – Object in Dependencies</vt:lpstr>
      <vt:lpstr>Pitfall – Object in Dependencies</vt:lpstr>
      <vt:lpstr>Pitfall – Object in Dependencies</vt:lpstr>
      <vt:lpstr>Ausblick</vt:lpstr>
      <vt:lpstr>Virtualized List</vt:lpstr>
      <vt:lpstr>React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Sarah Dörr</dc:creator>
  <cp:lastModifiedBy>Leon Schwarzenberger</cp:lastModifiedBy>
  <cp:revision>139</cp:revision>
  <dcterms:created xsi:type="dcterms:W3CDTF">2024-02-21T13:17:56Z</dcterms:created>
  <dcterms:modified xsi:type="dcterms:W3CDTF">2024-06-07T11:30:51Z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0x0101005C17B3E0CFB5E54888BF0D653345B0CA</vt:lpwstr>
  </property>
  <property fmtid="{D5CDD505-2E9C-101B-9397-08002B2CF9AE}" pid="3" name="MediaServiceImageTags">
    <vt:lpwstr/>
  </property>
</Properties>
</file>